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5" r:id="rId3"/>
    <p:sldId id="266" r:id="rId4"/>
    <p:sldId id="284" r:id="rId5"/>
    <p:sldId id="303" r:id="rId6"/>
    <p:sldId id="296" r:id="rId7"/>
    <p:sldId id="297" r:id="rId8"/>
    <p:sldId id="304" r:id="rId9"/>
    <p:sldId id="305" r:id="rId10"/>
    <p:sldId id="306" r:id="rId11"/>
    <p:sldId id="302" r:id="rId12"/>
    <p:sldId id="285" r:id="rId13"/>
    <p:sldId id="307" r:id="rId14"/>
    <p:sldId id="308" r:id="rId15"/>
    <p:sldId id="294" r:id="rId16"/>
    <p:sldId id="295" r:id="rId17"/>
    <p:sldId id="288" r:id="rId18"/>
    <p:sldId id="309" r:id="rId19"/>
    <p:sldId id="289" r:id="rId20"/>
    <p:sldId id="292" r:id="rId21"/>
    <p:sldId id="293" r:id="rId22"/>
    <p:sldId id="310" r:id="rId23"/>
    <p:sldId id="301" r:id="rId24"/>
    <p:sldId id="290" r:id="rId25"/>
    <p:sldId id="286" r:id="rId26"/>
    <p:sldId id="299" r:id="rId27"/>
    <p:sldId id="298" r:id="rId28"/>
    <p:sldId id="300" r:id="rId29"/>
    <p:sldId id="287" r:id="rId30"/>
    <p:sldId id="291" r:id="rId31"/>
    <p:sldId id="275" r:id="rId32"/>
    <p:sldId id="278"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6A1DCE-A329-4AFA-9F12-D16E99D591B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0A1CB33-A62A-4E6E-AADD-FC924FDD22BA}" type="slidenum">
              <a:rPr lang="en-US" smtClean="0"/>
              <a:t>‹#›</a:t>
            </a:fld>
            <a:endParaRPr lang="en-US"/>
          </a:p>
        </p:txBody>
      </p:sp>
    </p:spTree>
    <p:extLst>
      <p:ext uri="{BB962C8B-B14F-4D97-AF65-F5344CB8AC3E}">
        <p14:creationId xmlns:p14="http://schemas.microsoft.com/office/powerpoint/2010/main" val="693703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A1DCE-A329-4AFA-9F12-D16E99D591B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93584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A1DCE-A329-4AFA-9F12-D16E99D591B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258430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6A1DCE-A329-4AFA-9F12-D16E99D591B0}"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378991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426A1DCE-A329-4AFA-9F12-D16E99D591B0}" type="datetimeFigureOut">
              <a:rPr lang="en-US" smtClean="0"/>
              <a:t>10/8/2023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0A1CB33-A62A-4E6E-AADD-FC924FDD22BA}" type="slidenum">
              <a:rPr lang="en-US" smtClean="0"/>
              <a:t>‹#›</a:t>
            </a:fld>
            <a:endParaRPr lang="en-US"/>
          </a:p>
        </p:txBody>
      </p:sp>
    </p:spTree>
    <p:extLst>
      <p:ext uri="{BB962C8B-B14F-4D97-AF65-F5344CB8AC3E}">
        <p14:creationId xmlns:p14="http://schemas.microsoft.com/office/powerpoint/2010/main" val="225105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6A1DCE-A329-4AFA-9F12-D16E99D591B0}"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19931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6A1DCE-A329-4AFA-9F12-D16E99D591B0}" type="datetimeFigureOut">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1326965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6A1DCE-A329-4AFA-9F12-D16E99D591B0}" type="datetimeFigureOut">
              <a:rPr lang="en-US" smtClean="0"/>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296300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6A1DCE-A329-4AFA-9F12-D16E99D591B0}" type="datetimeFigureOut">
              <a:rPr lang="en-US" smtClean="0"/>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954758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6A1DCE-A329-4AFA-9F12-D16E99D591B0}"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2798120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6A1DCE-A329-4AFA-9F12-D16E99D591B0}" type="datetimeFigureOut">
              <a:rPr lang="en-US" smtClean="0"/>
              <a:t>10/8/2023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0A1CB33-A62A-4E6E-AADD-FC924FDD22BA}" type="slidenum">
              <a:rPr lang="en-US" smtClean="0"/>
              <a:t>‹#›</a:t>
            </a:fld>
            <a:endParaRPr lang="en-US"/>
          </a:p>
        </p:txBody>
      </p:sp>
    </p:spTree>
    <p:extLst>
      <p:ext uri="{BB962C8B-B14F-4D97-AF65-F5344CB8AC3E}">
        <p14:creationId xmlns:p14="http://schemas.microsoft.com/office/powerpoint/2010/main" val="236266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26A1DCE-A329-4AFA-9F12-D16E99D591B0}" type="datetimeFigureOut">
              <a:rPr lang="en-US" smtClean="0"/>
              <a:t>10/8/2023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0A1CB33-A62A-4E6E-AADD-FC924FDD22BA}" type="slidenum">
              <a:rPr lang="en-US" smtClean="0"/>
              <a:t>‹#›</a:t>
            </a:fld>
            <a:endParaRPr lang="en-US"/>
          </a:p>
        </p:txBody>
      </p:sp>
    </p:spTree>
    <p:extLst>
      <p:ext uri="{BB962C8B-B14F-4D97-AF65-F5344CB8AC3E}">
        <p14:creationId xmlns:p14="http://schemas.microsoft.com/office/powerpoint/2010/main" val="309483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gif"/></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8.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20B9-6331-4D40-9CAC-BED759F732A1}"/>
              </a:ext>
            </a:extLst>
          </p:cNvPr>
          <p:cNvSpPr>
            <a:spLocks noGrp="1"/>
          </p:cNvSpPr>
          <p:nvPr>
            <p:ph type="ctrTitle"/>
          </p:nvPr>
        </p:nvSpPr>
        <p:spPr>
          <a:xfrm>
            <a:off x="1024380" y="1951922"/>
            <a:ext cx="7563439" cy="2387600"/>
          </a:xfrm>
        </p:spPr>
        <p:txBody>
          <a:bodyPr>
            <a:noAutofit/>
          </a:bodyPr>
          <a:lstStyle/>
          <a:p>
            <a:r>
              <a:rPr lang="en-US" sz="6000" b="1" dirty="0"/>
              <a:t>Computer Fundamental Lab</a:t>
            </a:r>
            <a:br>
              <a:rPr lang="en-US" sz="6000" b="1" dirty="0"/>
            </a:br>
            <a:r>
              <a:rPr lang="en-US" sz="6000" b="1" dirty="0"/>
              <a:t>LAB # 05</a:t>
            </a:r>
            <a:br>
              <a:rPr lang="en-US" sz="6000" dirty="0"/>
            </a:br>
            <a:endParaRPr lang="en-US" sz="6000" dirty="0"/>
          </a:p>
        </p:txBody>
      </p:sp>
      <p:sp>
        <p:nvSpPr>
          <p:cNvPr id="3" name="Subtitle 2">
            <a:extLst>
              <a:ext uri="{FF2B5EF4-FFF2-40B4-BE49-F238E27FC236}">
                <a16:creationId xmlns:a16="http://schemas.microsoft.com/office/drawing/2014/main" id="{E5FBC4FF-9675-4796-8E26-271672B3A0D4}"/>
              </a:ext>
            </a:extLst>
          </p:cNvPr>
          <p:cNvSpPr>
            <a:spLocks noGrp="1"/>
          </p:cNvSpPr>
          <p:nvPr>
            <p:ph type="subTitle" idx="1"/>
          </p:nvPr>
        </p:nvSpPr>
        <p:spPr>
          <a:xfrm>
            <a:off x="788709" y="4582425"/>
            <a:ext cx="9144000" cy="1655762"/>
          </a:xfrm>
        </p:spPr>
        <p:txBody>
          <a:bodyPr/>
          <a:lstStyle/>
          <a:p>
            <a:r>
              <a:rPr lang="en-US" b="1" dirty="0"/>
              <a:t>Objective:</a:t>
            </a:r>
          </a:p>
          <a:p>
            <a:r>
              <a:rPr lang="en-US" dirty="0"/>
              <a:t>UML Designing | Prototype Designing | Database Designing </a:t>
            </a:r>
            <a:r>
              <a:rPr lang="en-US" b="1" dirty="0"/>
              <a:t> </a:t>
            </a:r>
          </a:p>
          <a:p>
            <a:endParaRPr lang="en-US" dirty="0"/>
          </a:p>
        </p:txBody>
      </p:sp>
      <p:pic>
        <p:nvPicPr>
          <p:cNvPr id="1026" name="Picture 2" descr="Bahria University – Official Web Portal">
            <a:extLst>
              <a:ext uri="{FF2B5EF4-FFF2-40B4-BE49-F238E27FC236}">
                <a16:creationId xmlns:a16="http://schemas.microsoft.com/office/drawing/2014/main" id="{D9C711C9-E6C8-49A9-9E5A-5373A4288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3"/>
            <a:ext cx="4095750" cy="1114425"/>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B8D8DDB3-8FDE-4C4D-960C-9A41B444F315}"/>
              </a:ext>
            </a:extLst>
          </p:cNvPr>
          <p:cNvSpPr txBox="1">
            <a:spLocks/>
          </p:cNvSpPr>
          <p:nvPr/>
        </p:nvSpPr>
        <p:spPr>
          <a:xfrm>
            <a:off x="1904738" y="6238187"/>
            <a:ext cx="7891272" cy="409448"/>
          </a:xfrm>
          <a:prstGeom prst="rect">
            <a:avLst/>
          </a:prstGeom>
          <a:solidFill>
            <a:schemeClr val="accent1">
              <a:lumMod val="20000"/>
              <a:lumOff val="80000"/>
            </a:schemeClr>
          </a:solidFill>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a:t>Prepared and Presented By:  Engr. HAMZA</a:t>
            </a:r>
          </a:p>
        </p:txBody>
      </p:sp>
      <p:pic>
        <p:nvPicPr>
          <p:cNvPr id="15362" name="Picture 2" descr="File:Diagrams.net Logo.svg - Wikipedia">
            <a:extLst>
              <a:ext uri="{FF2B5EF4-FFF2-40B4-BE49-F238E27FC236}">
                <a16:creationId xmlns:a16="http://schemas.microsoft.com/office/drawing/2014/main" id="{750DFFF7-411B-4115-BD61-58ED6426C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858" y="2027762"/>
            <a:ext cx="1655762"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01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9C6B-20AC-4AF4-8171-AE2AB2E5C9D5}"/>
              </a:ext>
            </a:extLst>
          </p:cNvPr>
          <p:cNvSpPr>
            <a:spLocks noGrp="1"/>
          </p:cNvSpPr>
          <p:nvPr>
            <p:ph type="title"/>
          </p:nvPr>
        </p:nvSpPr>
        <p:spPr>
          <a:xfrm>
            <a:off x="125631" y="315667"/>
            <a:ext cx="10058400" cy="479464"/>
          </a:xfrm>
        </p:spPr>
        <p:txBody>
          <a:bodyPr>
            <a:normAutofit fontScale="90000"/>
          </a:bodyPr>
          <a:lstStyle/>
          <a:p>
            <a:r>
              <a:rPr lang="en-US" dirty="0"/>
              <a:t>EXPLAINATION WITH SCENERIO</a:t>
            </a:r>
          </a:p>
        </p:txBody>
      </p:sp>
      <p:pic>
        <p:nvPicPr>
          <p:cNvPr id="4" name="Content Placeholder 3">
            <a:extLst>
              <a:ext uri="{FF2B5EF4-FFF2-40B4-BE49-F238E27FC236}">
                <a16:creationId xmlns:a16="http://schemas.microsoft.com/office/drawing/2014/main" id="{5A0DE894-2975-4D08-894D-74C06AB409BD}"/>
              </a:ext>
            </a:extLst>
          </p:cNvPr>
          <p:cNvPicPr>
            <a:picLocks noGrp="1" noChangeAspect="1"/>
          </p:cNvPicPr>
          <p:nvPr>
            <p:ph idx="1"/>
          </p:nvPr>
        </p:nvPicPr>
        <p:blipFill>
          <a:blip r:embed="rId2"/>
          <a:stretch>
            <a:fillRect/>
          </a:stretch>
        </p:blipFill>
        <p:spPr>
          <a:xfrm>
            <a:off x="3617844" y="1152939"/>
            <a:ext cx="4620936" cy="5317435"/>
          </a:xfrm>
          <a:prstGeom prst="rect">
            <a:avLst/>
          </a:prstGeom>
        </p:spPr>
      </p:pic>
    </p:spTree>
    <p:extLst>
      <p:ext uri="{BB962C8B-B14F-4D97-AF65-F5344CB8AC3E}">
        <p14:creationId xmlns:p14="http://schemas.microsoft.com/office/powerpoint/2010/main" val="1762432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146A-CEE0-4816-AEF4-749FC0E9F323}"/>
              </a:ext>
            </a:extLst>
          </p:cNvPr>
          <p:cNvSpPr>
            <a:spLocks noGrp="1"/>
          </p:cNvSpPr>
          <p:nvPr>
            <p:ph type="title"/>
          </p:nvPr>
        </p:nvSpPr>
        <p:spPr>
          <a:xfrm>
            <a:off x="264779" y="285850"/>
            <a:ext cx="10058400" cy="558977"/>
          </a:xfrm>
        </p:spPr>
        <p:txBody>
          <a:bodyPr>
            <a:normAutofit fontScale="90000"/>
          </a:bodyPr>
          <a:lstStyle/>
          <a:p>
            <a:r>
              <a:rPr lang="en-US" dirty="0"/>
              <a:t>SEQUENCE DIAGRAM</a:t>
            </a:r>
          </a:p>
        </p:txBody>
      </p:sp>
      <p:pic>
        <p:nvPicPr>
          <p:cNvPr id="4" name="Content Placeholder 3">
            <a:extLst>
              <a:ext uri="{FF2B5EF4-FFF2-40B4-BE49-F238E27FC236}">
                <a16:creationId xmlns:a16="http://schemas.microsoft.com/office/drawing/2014/main" id="{47AA03E0-0205-4153-993C-C700D624672F}"/>
              </a:ext>
            </a:extLst>
          </p:cNvPr>
          <p:cNvPicPr>
            <a:picLocks noGrp="1" noChangeAspect="1"/>
          </p:cNvPicPr>
          <p:nvPr>
            <p:ph idx="1"/>
          </p:nvPr>
        </p:nvPicPr>
        <p:blipFill rotWithShape="1">
          <a:blip r:embed="rId2"/>
          <a:srcRect t="1751"/>
          <a:stretch/>
        </p:blipFill>
        <p:spPr>
          <a:xfrm>
            <a:off x="1466737" y="1093305"/>
            <a:ext cx="9167907" cy="5625548"/>
          </a:xfrm>
          <a:prstGeom prst="rect">
            <a:avLst/>
          </a:prstGeom>
        </p:spPr>
      </p:pic>
    </p:spTree>
    <p:extLst>
      <p:ext uri="{BB962C8B-B14F-4D97-AF65-F5344CB8AC3E}">
        <p14:creationId xmlns:p14="http://schemas.microsoft.com/office/powerpoint/2010/main" val="1180967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BEB3-5689-4417-BABA-F853DC7DF3A9}"/>
              </a:ext>
            </a:extLst>
          </p:cNvPr>
          <p:cNvSpPr>
            <a:spLocks noGrp="1"/>
          </p:cNvSpPr>
          <p:nvPr>
            <p:ph type="title"/>
          </p:nvPr>
        </p:nvSpPr>
        <p:spPr>
          <a:xfrm>
            <a:off x="447679" y="776863"/>
            <a:ext cx="10058400" cy="712572"/>
          </a:xfrm>
        </p:spPr>
        <p:txBody>
          <a:bodyPr>
            <a:normAutofit fontScale="90000"/>
          </a:bodyPr>
          <a:lstStyle/>
          <a:p>
            <a:r>
              <a:rPr lang="en-US" b="1" dirty="0"/>
              <a:t>UML Example - Class Diagram</a:t>
            </a:r>
            <a:br>
              <a:rPr lang="en-US" dirty="0"/>
            </a:br>
            <a:endParaRPr lang="en-US" dirty="0"/>
          </a:p>
        </p:txBody>
      </p:sp>
      <p:sp>
        <p:nvSpPr>
          <p:cNvPr id="3" name="Content Placeholder 2">
            <a:extLst>
              <a:ext uri="{FF2B5EF4-FFF2-40B4-BE49-F238E27FC236}">
                <a16:creationId xmlns:a16="http://schemas.microsoft.com/office/drawing/2014/main" id="{2E596FF1-7E33-4946-83DF-D84AC4313DFD}"/>
              </a:ext>
            </a:extLst>
          </p:cNvPr>
          <p:cNvSpPr>
            <a:spLocks noGrp="1"/>
          </p:cNvSpPr>
          <p:nvPr>
            <p:ph idx="1"/>
          </p:nvPr>
        </p:nvSpPr>
        <p:spPr>
          <a:xfrm>
            <a:off x="155448" y="1574653"/>
            <a:ext cx="10058400" cy="4050792"/>
          </a:xfrm>
        </p:spPr>
        <p:txBody>
          <a:bodyPr/>
          <a:lstStyle/>
          <a:p>
            <a:r>
              <a:rPr lang="en-US" b="1" dirty="0"/>
              <a:t>Title:</a:t>
            </a:r>
            <a:r>
              <a:rPr lang="en-US" dirty="0"/>
              <a:t> UML Class Diagram</a:t>
            </a:r>
          </a:p>
          <a:p>
            <a:r>
              <a:rPr lang="en-US" b="1" dirty="0"/>
              <a:t>Content:</a:t>
            </a:r>
            <a:endParaRPr lang="en-US" dirty="0"/>
          </a:p>
          <a:p>
            <a:pPr lvl="1"/>
            <a:r>
              <a:rPr lang="en-US" b="1" dirty="0"/>
              <a:t>Purpose:</a:t>
            </a:r>
            <a:endParaRPr lang="en-US" dirty="0"/>
          </a:p>
          <a:p>
            <a:pPr lvl="2"/>
            <a:r>
              <a:rPr lang="en-US" dirty="0"/>
              <a:t>Represents classes, their attributes, and relationships.</a:t>
            </a:r>
          </a:p>
          <a:p>
            <a:pPr lvl="1"/>
            <a:r>
              <a:rPr lang="en-US" b="1" dirty="0"/>
              <a:t>Real-World Analogy:</a:t>
            </a:r>
            <a:endParaRPr lang="en-US" dirty="0"/>
          </a:p>
          <a:p>
            <a:pPr lvl="2"/>
            <a:r>
              <a:rPr lang="en-US" dirty="0"/>
              <a:t>Like a family tree, showing relationships between different entities.</a:t>
            </a:r>
          </a:p>
          <a:p>
            <a:br>
              <a:rPr lang="en-US" dirty="0"/>
            </a:br>
            <a:endParaRPr lang="en-US" dirty="0"/>
          </a:p>
        </p:txBody>
      </p:sp>
      <p:pic>
        <p:nvPicPr>
          <p:cNvPr id="17410" name="Picture 2" descr="A simple class diagram for a commercial software application, in UML... |  Download Scientific Diagram">
            <a:extLst>
              <a:ext uri="{FF2B5EF4-FFF2-40B4-BE49-F238E27FC236}">
                <a16:creationId xmlns:a16="http://schemas.microsoft.com/office/drawing/2014/main" id="{42D54BEA-CC19-4598-A8FD-223507996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75" y="2747864"/>
            <a:ext cx="3891444" cy="28775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D15A0E7-C867-4AA0-9AAC-895F99875E25}"/>
              </a:ext>
            </a:extLst>
          </p:cNvPr>
          <p:cNvPicPr>
            <a:picLocks noChangeAspect="1"/>
          </p:cNvPicPr>
          <p:nvPr/>
        </p:nvPicPr>
        <p:blipFill>
          <a:blip r:embed="rId3"/>
          <a:stretch>
            <a:fillRect/>
          </a:stretch>
        </p:blipFill>
        <p:spPr>
          <a:xfrm>
            <a:off x="3531341" y="3870986"/>
            <a:ext cx="2345376" cy="2590898"/>
          </a:xfrm>
          <a:prstGeom prst="rect">
            <a:avLst/>
          </a:prstGeom>
        </p:spPr>
      </p:pic>
    </p:spTree>
    <p:extLst>
      <p:ext uri="{BB962C8B-B14F-4D97-AF65-F5344CB8AC3E}">
        <p14:creationId xmlns:p14="http://schemas.microsoft.com/office/powerpoint/2010/main" val="1354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C905-05C9-4F86-BE29-8A00FFD4DC48}"/>
              </a:ext>
            </a:extLst>
          </p:cNvPr>
          <p:cNvSpPr>
            <a:spLocks noGrp="1"/>
          </p:cNvSpPr>
          <p:nvPr>
            <p:ph type="title"/>
          </p:nvPr>
        </p:nvSpPr>
        <p:spPr>
          <a:xfrm>
            <a:off x="355539" y="416251"/>
            <a:ext cx="10058400" cy="539098"/>
          </a:xfrm>
        </p:spPr>
        <p:txBody>
          <a:bodyPr>
            <a:normAutofit fontScale="90000"/>
          </a:bodyPr>
          <a:lstStyle/>
          <a:p>
            <a:r>
              <a:rPr lang="en-US" dirty="0"/>
              <a:t>Class diagram of ecommerce scenario</a:t>
            </a:r>
          </a:p>
        </p:txBody>
      </p:sp>
      <p:pic>
        <p:nvPicPr>
          <p:cNvPr id="4" name="Content Placeholder 3">
            <a:extLst>
              <a:ext uri="{FF2B5EF4-FFF2-40B4-BE49-F238E27FC236}">
                <a16:creationId xmlns:a16="http://schemas.microsoft.com/office/drawing/2014/main" id="{AD2AD9A4-0FF9-4F16-AC25-8FDD5CC78598}"/>
              </a:ext>
            </a:extLst>
          </p:cNvPr>
          <p:cNvPicPr>
            <a:picLocks noGrp="1" noChangeAspect="1"/>
          </p:cNvPicPr>
          <p:nvPr>
            <p:ph idx="1"/>
          </p:nvPr>
        </p:nvPicPr>
        <p:blipFill>
          <a:blip r:embed="rId2"/>
          <a:stretch>
            <a:fillRect/>
          </a:stretch>
        </p:blipFill>
        <p:spPr>
          <a:xfrm>
            <a:off x="2573335" y="1432426"/>
            <a:ext cx="7045330" cy="4969566"/>
          </a:xfrm>
          <a:prstGeom prst="rect">
            <a:avLst/>
          </a:prstGeom>
        </p:spPr>
      </p:pic>
    </p:spTree>
    <p:extLst>
      <p:ext uri="{BB962C8B-B14F-4D97-AF65-F5344CB8AC3E}">
        <p14:creationId xmlns:p14="http://schemas.microsoft.com/office/powerpoint/2010/main" val="3932497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6C38-99D2-4542-83E8-59FFFF6D3C62}"/>
              </a:ext>
            </a:extLst>
          </p:cNvPr>
          <p:cNvSpPr>
            <a:spLocks noGrp="1"/>
          </p:cNvSpPr>
          <p:nvPr>
            <p:ph type="title"/>
          </p:nvPr>
        </p:nvSpPr>
        <p:spPr>
          <a:xfrm>
            <a:off x="244900" y="236154"/>
            <a:ext cx="10058400" cy="449646"/>
          </a:xfrm>
        </p:spPr>
        <p:txBody>
          <a:bodyPr>
            <a:normAutofit fontScale="90000"/>
          </a:bodyPr>
          <a:lstStyle/>
          <a:p>
            <a:r>
              <a:rPr lang="en-US" dirty="0"/>
              <a:t>Components of data flow diagram:</a:t>
            </a:r>
          </a:p>
        </p:txBody>
      </p:sp>
      <p:sp>
        <p:nvSpPr>
          <p:cNvPr id="3" name="Content Placeholder 2">
            <a:extLst>
              <a:ext uri="{FF2B5EF4-FFF2-40B4-BE49-F238E27FC236}">
                <a16:creationId xmlns:a16="http://schemas.microsoft.com/office/drawing/2014/main" id="{0273B03D-E6AD-40A5-85AC-2EF344D2EDAA}"/>
              </a:ext>
            </a:extLst>
          </p:cNvPr>
          <p:cNvSpPr>
            <a:spLocks noGrp="1"/>
          </p:cNvSpPr>
          <p:nvPr>
            <p:ph idx="1"/>
          </p:nvPr>
        </p:nvSpPr>
        <p:spPr>
          <a:xfrm>
            <a:off x="612648" y="1097677"/>
            <a:ext cx="10058400" cy="5402514"/>
          </a:xfrm>
        </p:spPr>
        <p:txBody>
          <a:bodyPr>
            <a:normAutofit fontScale="92500" lnSpcReduction="10000"/>
          </a:bodyPr>
          <a:lstStyle/>
          <a:p>
            <a:r>
              <a:rPr lang="en-US" b="1" dirty="0"/>
              <a:t>Processes: </a:t>
            </a:r>
            <a:r>
              <a:rPr lang="en-US" dirty="0"/>
              <a:t>Processes represent the activities or transformations that occur within the system. They can be manual or automated actions that manipulate the data. Each process has inputs, outputs, and data stores associated with it.</a:t>
            </a:r>
          </a:p>
          <a:p>
            <a:r>
              <a:rPr lang="en-US" b="1" dirty="0"/>
              <a:t>Data Flows: </a:t>
            </a:r>
            <a:r>
              <a:rPr lang="en-US" dirty="0"/>
              <a:t>Data flows represent the movement of data between processes, entities, and data stores. They show how information is transferred from one component to another within the system.</a:t>
            </a:r>
          </a:p>
          <a:p>
            <a:r>
              <a:rPr lang="en-US" b="1" dirty="0"/>
              <a:t>External Entities: </a:t>
            </a:r>
            <a:r>
              <a:rPr lang="en-US" dirty="0"/>
              <a:t>External entities are external systems, organizations, or individuals that interact with the system. They are represented as rectangles in the DFD and demonstrate the sources or destinations of data.</a:t>
            </a:r>
          </a:p>
          <a:p>
            <a:r>
              <a:rPr lang="en-US" b="1" dirty="0"/>
              <a:t>Data Stores: </a:t>
            </a:r>
            <a:r>
              <a:rPr lang="en-US" dirty="0"/>
              <a:t>Data stores are repositories where data is stored. They can be databases, files, or any other form of storage. Data stores are represented as rectangles with two parallel lines on each side in the DFD.</a:t>
            </a:r>
          </a:p>
          <a:p>
            <a:r>
              <a:rPr lang="en-US" b="1" dirty="0"/>
              <a:t>Data Flow Diagram Symbols: </a:t>
            </a:r>
            <a:r>
              <a:rPr lang="en-US" dirty="0"/>
              <a:t>DFDs use symbols to represent different components. For example, an arrow represents a data flow, a circle represents a process, a rectangle represents an external entity, and parallel lines represent a data store.</a:t>
            </a:r>
          </a:p>
          <a:p>
            <a:r>
              <a:rPr lang="en-US" b="1" dirty="0"/>
              <a:t>Control flow</a:t>
            </a:r>
            <a:r>
              <a:rPr lang="en-US" dirty="0"/>
              <a:t> is represented by arrows in a DFD, just like data flows. However, control flows are labeled with control information, such as "if-then-else" conditions or loop statements. They indicate the flow of control from one process to another, showing the order in which processes are executed.</a:t>
            </a:r>
          </a:p>
          <a:p>
            <a:endParaRPr lang="en-US" dirty="0"/>
          </a:p>
        </p:txBody>
      </p:sp>
    </p:spTree>
    <p:extLst>
      <p:ext uri="{BB962C8B-B14F-4D97-AF65-F5344CB8AC3E}">
        <p14:creationId xmlns:p14="http://schemas.microsoft.com/office/powerpoint/2010/main" val="423012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3F76-19FE-4345-9B18-3BFDD7736CC8}"/>
              </a:ext>
            </a:extLst>
          </p:cNvPr>
          <p:cNvSpPr>
            <a:spLocks noGrp="1"/>
          </p:cNvSpPr>
          <p:nvPr>
            <p:ph type="title"/>
          </p:nvPr>
        </p:nvSpPr>
        <p:spPr/>
        <p:txBody>
          <a:bodyPr/>
          <a:lstStyle/>
          <a:p>
            <a:r>
              <a:rPr lang="en-US" dirty="0"/>
              <a:t>Data flow diagram:</a:t>
            </a:r>
          </a:p>
        </p:txBody>
      </p:sp>
      <p:sp>
        <p:nvSpPr>
          <p:cNvPr id="3" name="Content Placeholder 2">
            <a:extLst>
              <a:ext uri="{FF2B5EF4-FFF2-40B4-BE49-F238E27FC236}">
                <a16:creationId xmlns:a16="http://schemas.microsoft.com/office/drawing/2014/main" id="{F8A072F3-D094-4039-9879-554A1DC67FE7}"/>
              </a:ext>
            </a:extLst>
          </p:cNvPr>
          <p:cNvSpPr>
            <a:spLocks noGrp="1"/>
          </p:cNvSpPr>
          <p:nvPr>
            <p:ph idx="1"/>
          </p:nvPr>
        </p:nvSpPr>
        <p:spPr/>
        <p:txBody>
          <a:bodyPr/>
          <a:lstStyle/>
          <a:p>
            <a:r>
              <a:rPr lang="en-US" dirty="0"/>
              <a:t>A data flow data diagram  is one means of representing  the functional  model of a</a:t>
            </a:r>
          </a:p>
          <a:p>
            <a:r>
              <a:rPr lang="en-US" dirty="0"/>
              <a:t>software product. DFDs do not represent program logic like flowcharts do.</a:t>
            </a:r>
          </a:p>
          <a:p>
            <a:endParaRPr lang="en-US" dirty="0"/>
          </a:p>
        </p:txBody>
      </p:sp>
      <p:pic>
        <p:nvPicPr>
          <p:cNvPr id="4" name="Picture 3">
            <a:extLst>
              <a:ext uri="{FF2B5EF4-FFF2-40B4-BE49-F238E27FC236}">
                <a16:creationId xmlns:a16="http://schemas.microsoft.com/office/drawing/2014/main" id="{8DA975EC-A476-4036-80C4-2D01667939B5}"/>
              </a:ext>
            </a:extLst>
          </p:cNvPr>
          <p:cNvPicPr>
            <a:picLocks noChangeAspect="1"/>
          </p:cNvPicPr>
          <p:nvPr/>
        </p:nvPicPr>
        <p:blipFill>
          <a:blip r:embed="rId2"/>
          <a:stretch>
            <a:fillRect/>
          </a:stretch>
        </p:blipFill>
        <p:spPr>
          <a:xfrm rot="16200000">
            <a:off x="4782533" y="1858750"/>
            <a:ext cx="2438400" cy="5314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262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261E1-8409-4065-B3D2-38C49F6BB3EA}"/>
              </a:ext>
            </a:extLst>
          </p:cNvPr>
          <p:cNvSpPr>
            <a:spLocks noGrp="1"/>
          </p:cNvSpPr>
          <p:nvPr>
            <p:ph type="title"/>
          </p:nvPr>
        </p:nvSpPr>
        <p:spPr/>
        <p:txBody>
          <a:bodyPr/>
          <a:lstStyle/>
          <a:p>
            <a:r>
              <a:rPr lang="en-US" dirty="0"/>
              <a:t>Example:</a:t>
            </a:r>
          </a:p>
        </p:txBody>
      </p:sp>
      <p:pic>
        <p:nvPicPr>
          <p:cNvPr id="4" name="Content Placeholder 3">
            <a:extLst>
              <a:ext uri="{FF2B5EF4-FFF2-40B4-BE49-F238E27FC236}">
                <a16:creationId xmlns:a16="http://schemas.microsoft.com/office/drawing/2014/main" id="{2145DD86-ED70-4FE9-AFF4-27584E5CC6A8}"/>
              </a:ext>
            </a:extLst>
          </p:cNvPr>
          <p:cNvPicPr>
            <a:picLocks noGrp="1"/>
          </p:cNvPicPr>
          <p:nvPr>
            <p:ph idx="1"/>
          </p:nvPr>
        </p:nvPicPr>
        <p:blipFill>
          <a:blip r:embed="rId2"/>
          <a:stretch>
            <a:fillRect/>
          </a:stretch>
        </p:blipFill>
        <p:spPr>
          <a:xfrm>
            <a:off x="2432115" y="1951348"/>
            <a:ext cx="8361129" cy="4343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07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2786-2065-4B40-B251-D9BE20C40539}"/>
              </a:ext>
            </a:extLst>
          </p:cNvPr>
          <p:cNvSpPr>
            <a:spLocks noGrp="1"/>
          </p:cNvSpPr>
          <p:nvPr>
            <p:ph type="title"/>
          </p:nvPr>
        </p:nvSpPr>
        <p:spPr/>
        <p:txBody>
          <a:bodyPr/>
          <a:lstStyle/>
          <a:p>
            <a:r>
              <a:rPr lang="en-US" b="1" dirty="0"/>
              <a:t>Database Designing</a:t>
            </a:r>
            <a:br>
              <a:rPr lang="en-US" dirty="0"/>
            </a:br>
            <a:endParaRPr lang="en-US" dirty="0"/>
          </a:p>
        </p:txBody>
      </p:sp>
      <p:sp>
        <p:nvSpPr>
          <p:cNvPr id="3" name="Content Placeholder 2">
            <a:extLst>
              <a:ext uri="{FF2B5EF4-FFF2-40B4-BE49-F238E27FC236}">
                <a16:creationId xmlns:a16="http://schemas.microsoft.com/office/drawing/2014/main" id="{C2ED5AF2-831F-4D97-8B09-C8183963DBC5}"/>
              </a:ext>
            </a:extLst>
          </p:cNvPr>
          <p:cNvSpPr>
            <a:spLocks noGrp="1"/>
          </p:cNvSpPr>
          <p:nvPr>
            <p:ph idx="1"/>
          </p:nvPr>
        </p:nvSpPr>
        <p:spPr>
          <a:xfrm>
            <a:off x="391117" y="2093976"/>
            <a:ext cx="6565864" cy="4050792"/>
          </a:xfrm>
        </p:spPr>
        <p:txBody>
          <a:bodyPr>
            <a:normAutofit/>
          </a:bodyPr>
          <a:lstStyle/>
          <a:p>
            <a:r>
              <a:rPr lang="en-US" b="1" dirty="0"/>
              <a:t>Title:</a:t>
            </a:r>
            <a:r>
              <a:rPr lang="en-US" dirty="0"/>
              <a:t> Database Designing - Structuring Information</a:t>
            </a:r>
          </a:p>
          <a:p>
            <a:r>
              <a:rPr lang="en-US" b="1" dirty="0"/>
              <a:t>Content:</a:t>
            </a:r>
            <a:endParaRPr lang="en-US" dirty="0"/>
          </a:p>
          <a:p>
            <a:pPr lvl="1"/>
            <a:r>
              <a:rPr lang="en-US" b="1" dirty="0"/>
              <a:t>Organized Storage:</a:t>
            </a:r>
            <a:endParaRPr lang="en-US" dirty="0"/>
          </a:p>
          <a:p>
            <a:pPr lvl="2"/>
            <a:r>
              <a:rPr lang="en-US" dirty="0"/>
              <a:t>Designing how data will be stored, organized, and accessed.</a:t>
            </a:r>
          </a:p>
          <a:p>
            <a:pPr lvl="1"/>
            <a:r>
              <a:rPr lang="en-US" b="1" dirty="0"/>
              <a:t>Efficient Retrieval:</a:t>
            </a:r>
            <a:endParaRPr lang="en-US" dirty="0"/>
          </a:p>
          <a:p>
            <a:pPr lvl="2"/>
            <a:r>
              <a:rPr lang="en-US" dirty="0"/>
              <a:t>Ensures efficient retrieval of information when needed.</a:t>
            </a:r>
          </a:p>
          <a:p>
            <a:pPr lvl="1"/>
            <a:r>
              <a:rPr lang="en-US" b="1" dirty="0"/>
              <a:t>Real-World Analogy:</a:t>
            </a:r>
            <a:endParaRPr lang="en-US" dirty="0"/>
          </a:p>
          <a:p>
            <a:pPr lvl="2"/>
            <a:r>
              <a:rPr lang="en-US" dirty="0"/>
              <a:t>Like organizing a library where books are categorized for easy retrieval.</a:t>
            </a:r>
          </a:p>
          <a:p>
            <a:br>
              <a:rPr lang="en-US" dirty="0"/>
            </a:br>
            <a:endParaRPr lang="en-US" dirty="0"/>
          </a:p>
        </p:txBody>
      </p:sp>
      <p:pic>
        <p:nvPicPr>
          <p:cNvPr id="20482" name="Picture 2" descr="ER Diagrams in DBMS: Entity Relationship Diagram Model | Simplilearn">
            <a:extLst>
              <a:ext uri="{FF2B5EF4-FFF2-40B4-BE49-F238E27FC236}">
                <a16:creationId xmlns:a16="http://schemas.microsoft.com/office/drawing/2014/main" id="{5F024B50-0E52-4635-AA00-ACEB6349C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981" y="2196445"/>
            <a:ext cx="5072506" cy="28223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73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0212-B7E2-48F8-A35F-BAFEE246BB6D}"/>
              </a:ext>
            </a:extLst>
          </p:cNvPr>
          <p:cNvSpPr>
            <a:spLocks noGrp="1"/>
          </p:cNvSpPr>
          <p:nvPr>
            <p:ph type="title"/>
          </p:nvPr>
        </p:nvSpPr>
        <p:spPr>
          <a:xfrm>
            <a:off x="284657" y="325606"/>
            <a:ext cx="10058400" cy="459585"/>
          </a:xfrm>
        </p:spPr>
        <p:txBody>
          <a:bodyPr>
            <a:normAutofit fontScale="90000"/>
          </a:bodyPr>
          <a:lstStyle/>
          <a:p>
            <a:r>
              <a:rPr lang="en-US" dirty="0"/>
              <a:t>Components of erd diagram:</a:t>
            </a:r>
          </a:p>
        </p:txBody>
      </p:sp>
      <p:sp>
        <p:nvSpPr>
          <p:cNvPr id="3" name="Content Placeholder 2">
            <a:extLst>
              <a:ext uri="{FF2B5EF4-FFF2-40B4-BE49-F238E27FC236}">
                <a16:creationId xmlns:a16="http://schemas.microsoft.com/office/drawing/2014/main" id="{2EEA97C5-A2BA-4EE4-BF3B-6A7939A5A589}"/>
              </a:ext>
            </a:extLst>
          </p:cNvPr>
          <p:cNvSpPr>
            <a:spLocks noGrp="1"/>
          </p:cNvSpPr>
          <p:nvPr>
            <p:ph idx="1"/>
          </p:nvPr>
        </p:nvSpPr>
        <p:spPr>
          <a:xfrm>
            <a:off x="463561" y="1403604"/>
            <a:ext cx="10058400" cy="5046892"/>
          </a:xfrm>
        </p:spPr>
        <p:txBody>
          <a:bodyPr>
            <a:normAutofit fontScale="92500" lnSpcReduction="10000"/>
          </a:bodyPr>
          <a:lstStyle/>
          <a:p>
            <a:r>
              <a:rPr lang="en-US" b="1" dirty="0"/>
              <a:t>Entities:</a:t>
            </a:r>
            <a:r>
              <a:rPr lang="en-US" dirty="0"/>
              <a:t> Entities represent the objects or concepts in the database system. They can be tangible things like a customer, product, or employee, or intangible concepts like an order, transaction, or reservation. Entities are represented as rectangles in an ERD.</a:t>
            </a:r>
          </a:p>
          <a:p>
            <a:r>
              <a:rPr lang="en-US" b="1" dirty="0"/>
              <a:t>Relationships: </a:t>
            </a:r>
            <a:r>
              <a:rPr lang="en-US" dirty="0"/>
              <a:t>Relationships define the associations between entities. They represent how entities are connected or related to each other. Relationships can be one-to-one, one-to-many, or many-to-many. They are represented as diamonds in an ERD, and lines connect the related entities.</a:t>
            </a:r>
          </a:p>
          <a:p>
            <a:r>
              <a:rPr lang="en-US" b="1" dirty="0"/>
              <a:t>Attributes:</a:t>
            </a:r>
            <a:r>
              <a:rPr lang="en-US" dirty="0"/>
              <a:t> Attributes describe the properties or characteristics of an entity. They provide more detailed information about the entities and relationships. Attributes can be simple (e.g., name, age) or composite (e.g., address with multiple sub-attributes). They are represented as ovals connected to the respective entity.</a:t>
            </a:r>
          </a:p>
          <a:p>
            <a:r>
              <a:rPr lang="en-US" b="1" dirty="0"/>
              <a:t>Cardinality Constraints: </a:t>
            </a:r>
            <a:r>
              <a:rPr lang="en-US" dirty="0"/>
              <a:t>Cardinality constraints define the number of instances of one entity that can be associated with another entity. For example, a customer can place multiple orders, but an order can be placed by only one customer. Cardinality constraints are represented using numbers or symbols near the relationship lines.</a:t>
            </a:r>
          </a:p>
          <a:p>
            <a:r>
              <a:rPr lang="en-US" b="1" dirty="0"/>
              <a:t>Primary Keys: </a:t>
            </a:r>
            <a:r>
              <a:rPr lang="en-US" dirty="0"/>
              <a:t>Primary keys are unique identifiers for each entity instance. They uniquely identify each record in a database table and are used to establish relationships between entities. Primary keys are denoted in an ERD with an underline.</a:t>
            </a:r>
          </a:p>
          <a:p>
            <a:endParaRPr lang="en-US" dirty="0"/>
          </a:p>
        </p:txBody>
      </p:sp>
    </p:spTree>
    <p:extLst>
      <p:ext uri="{BB962C8B-B14F-4D97-AF65-F5344CB8AC3E}">
        <p14:creationId xmlns:p14="http://schemas.microsoft.com/office/powerpoint/2010/main" val="2999263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EA84-A6E4-40CC-BAE6-544C4260492C}"/>
              </a:ext>
            </a:extLst>
          </p:cNvPr>
          <p:cNvSpPr>
            <a:spLocks noGrp="1"/>
          </p:cNvSpPr>
          <p:nvPr>
            <p:ph type="title"/>
          </p:nvPr>
        </p:nvSpPr>
        <p:spPr/>
        <p:txBody>
          <a:bodyPr>
            <a:normAutofit fontScale="90000"/>
          </a:bodyPr>
          <a:lstStyle/>
          <a:p>
            <a:r>
              <a:rPr lang="en-US" b="1" dirty="0"/>
              <a:t>Database Example - Entity-Relationship Diagram</a:t>
            </a:r>
            <a:br>
              <a:rPr lang="en-US" dirty="0"/>
            </a:br>
            <a:endParaRPr lang="en-US" dirty="0"/>
          </a:p>
        </p:txBody>
      </p:sp>
      <p:sp>
        <p:nvSpPr>
          <p:cNvPr id="3" name="Content Placeholder 2">
            <a:extLst>
              <a:ext uri="{FF2B5EF4-FFF2-40B4-BE49-F238E27FC236}">
                <a16:creationId xmlns:a16="http://schemas.microsoft.com/office/drawing/2014/main" id="{0F45EEA6-D96B-4FE2-9179-F32B83F1AFC2}"/>
              </a:ext>
            </a:extLst>
          </p:cNvPr>
          <p:cNvSpPr>
            <a:spLocks noGrp="1"/>
          </p:cNvSpPr>
          <p:nvPr>
            <p:ph idx="1"/>
          </p:nvPr>
        </p:nvSpPr>
        <p:spPr/>
        <p:txBody>
          <a:bodyPr/>
          <a:lstStyle/>
          <a:p>
            <a:r>
              <a:rPr lang="en-US" b="1" dirty="0"/>
              <a:t>Title:</a:t>
            </a:r>
            <a:r>
              <a:rPr lang="en-US" dirty="0"/>
              <a:t> Entity-Relationship Diagram (ERD)</a:t>
            </a:r>
          </a:p>
          <a:p>
            <a:r>
              <a:rPr lang="en-US" b="1" dirty="0"/>
              <a:t>Content:</a:t>
            </a:r>
            <a:endParaRPr lang="en-US" dirty="0"/>
          </a:p>
          <a:p>
            <a:pPr lvl="1"/>
            <a:r>
              <a:rPr lang="en-US" b="1" dirty="0"/>
              <a:t>Purpose:</a:t>
            </a:r>
            <a:endParaRPr lang="en-US" dirty="0"/>
          </a:p>
          <a:p>
            <a:pPr lvl="2"/>
            <a:r>
              <a:rPr lang="en-US" dirty="0"/>
              <a:t>Represents entities, relationships, and attributes.</a:t>
            </a:r>
          </a:p>
          <a:p>
            <a:pPr lvl="1"/>
            <a:r>
              <a:rPr lang="en-US" b="1" dirty="0"/>
              <a:t>Real-World Analogy:</a:t>
            </a:r>
            <a:endParaRPr lang="en-US" dirty="0"/>
          </a:p>
          <a:p>
            <a:pPr lvl="2"/>
            <a:r>
              <a:rPr lang="en-US" dirty="0"/>
              <a:t>Similar to a family tree, showing relationships between different entities like people and their roles.</a:t>
            </a:r>
          </a:p>
          <a:p>
            <a:br>
              <a:rPr lang="en-US" dirty="0"/>
            </a:br>
            <a:endParaRPr lang="en-US" dirty="0"/>
          </a:p>
        </p:txBody>
      </p:sp>
      <p:pic>
        <p:nvPicPr>
          <p:cNvPr id="5" name="Picture 4">
            <a:extLst>
              <a:ext uri="{FF2B5EF4-FFF2-40B4-BE49-F238E27FC236}">
                <a16:creationId xmlns:a16="http://schemas.microsoft.com/office/drawing/2014/main" id="{937AA7DD-B69C-493C-8CBE-9C230BF997B7}"/>
              </a:ext>
            </a:extLst>
          </p:cNvPr>
          <p:cNvPicPr>
            <a:picLocks noChangeAspect="1"/>
          </p:cNvPicPr>
          <p:nvPr/>
        </p:nvPicPr>
        <p:blipFill>
          <a:blip r:embed="rId2"/>
          <a:stretch>
            <a:fillRect/>
          </a:stretch>
        </p:blipFill>
        <p:spPr>
          <a:xfrm>
            <a:off x="3988499" y="4646594"/>
            <a:ext cx="3400397" cy="18304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9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AD86-138B-461A-B885-355A3A1C684D}"/>
              </a:ext>
            </a:extLst>
          </p:cNvPr>
          <p:cNvSpPr>
            <a:spLocks noGrp="1"/>
          </p:cNvSpPr>
          <p:nvPr>
            <p:ph type="title"/>
          </p:nvPr>
        </p:nvSpPr>
        <p:spPr>
          <a:xfrm>
            <a:off x="443422" y="1436692"/>
            <a:ext cx="10058400" cy="804672"/>
          </a:xfrm>
        </p:spPr>
        <p:txBody>
          <a:bodyPr>
            <a:normAutofit fontScale="90000"/>
          </a:bodyPr>
          <a:lstStyle/>
          <a:p>
            <a:r>
              <a:rPr lang="en-US" sz="3600" dirty="0"/>
              <a:t>OUTCOMES OF UML Designing | Prototype Designing | Database Designing </a:t>
            </a:r>
            <a:r>
              <a:rPr lang="en-US" sz="3600" b="1" dirty="0"/>
              <a:t> </a:t>
            </a:r>
            <a:br>
              <a:rPr lang="en-US" b="1" dirty="0"/>
            </a:br>
            <a:endParaRPr lang="en-US" dirty="0"/>
          </a:p>
        </p:txBody>
      </p:sp>
      <p:sp>
        <p:nvSpPr>
          <p:cNvPr id="3" name="Content Placeholder 2">
            <a:extLst>
              <a:ext uri="{FF2B5EF4-FFF2-40B4-BE49-F238E27FC236}">
                <a16:creationId xmlns:a16="http://schemas.microsoft.com/office/drawing/2014/main" id="{0BF3327F-5066-41AA-ADC2-3D55B8CF7B3D}"/>
              </a:ext>
            </a:extLst>
          </p:cNvPr>
          <p:cNvSpPr>
            <a:spLocks noGrp="1"/>
          </p:cNvSpPr>
          <p:nvPr>
            <p:ph idx="1"/>
          </p:nvPr>
        </p:nvSpPr>
        <p:spPr>
          <a:xfrm>
            <a:off x="433814" y="2137669"/>
            <a:ext cx="6334631" cy="4050792"/>
          </a:xfrm>
        </p:spPr>
        <p:txBody>
          <a:bodyPr>
            <a:normAutofit fontScale="85000" lnSpcReduction="10000"/>
          </a:bodyPr>
          <a:lstStyle/>
          <a:p>
            <a:r>
              <a:rPr lang="en-US" sz="2400" b="1" dirty="0">
                <a:latin typeface="Times New Roman" panose="02020603050405020304" pitchFamily="18" charset="0"/>
                <a:cs typeface="Times New Roman" panose="02020603050405020304" pitchFamily="18" charset="0"/>
              </a:rPr>
              <a:t>Objectives/Outcomes</a:t>
            </a:r>
          </a:p>
          <a:p>
            <a:r>
              <a:rPr lang="en-US" sz="2400" b="1" dirty="0">
                <a:latin typeface="Times New Roman" panose="02020603050405020304" pitchFamily="18" charset="0"/>
                <a:cs typeface="Times New Roman" panose="02020603050405020304" pitchFamily="18" charset="0"/>
              </a:rPr>
              <a:t>After this lab student will able to understand:</a:t>
            </a:r>
          </a:p>
          <a:p>
            <a:r>
              <a:rPr lang="en-US" b="1" dirty="0"/>
              <a:t>UML Fundamentals</a:t>
            </a:r>
            <a:endParaRPr lang="en-US" dirty="0"/>
          </a:p>
          <a:p>
            <a:r>
              <a:rPr lang="en-US" b="1" dirty="0"/>
              <a:t>Prototype Designing Concepts</a:t>
            </a:r>
            <a:endParaRPr lang="en-US" dirty="0"/>
          </a:p>
          <a:p>
            <a:r>
              <a:rPr lang="en-US" b="1" dirty="0"/>
              <a:t>Database Design Principles</a:t>
            </a:r>
            <a:endParaRPr lang="en-US" dirty="0"/>
          </a:p>
          <a:p>
            <a:r>
              <a:rPr lang="en-US" b="1" dirty="0"/>
              <a:t>Real-World Analogies</a:t>
            </a:r>
            <a:endParaRPr lang="en-US" dirty="0"/>
          </a:p>
          <a:p>
            <a:r>
              <a:rPr lang="en-US" b="1" dirty="0"/>
              <a:t>UML Diagram Types</a:t>
            </a:r>
            <a:endParaRPr lang="en-US" dirty="0"/>
          </a:p>
          <a:p>
            <a:r>
              <a:rPr lang="en-US" b="1" dirty="0"/>
              <a:t>Iterative Process of Prototyping</a:t>
            </a:r>
            <a:endParaRPr lang="en-US" dirty="0"/>
          </a:p>
          <a:p>
            <a:r>
              <a:rPr lang="en-US" b="1" dirty="0"/>
              <a:t>Entity-Relationship Diagrams (ERD) in Database Design</a:t>
            </a:r>
            <a:endParaRPr lang="en-US" dirty="0"/>
          </a:p>
          <a:p>
            <a:r>
              <a:rPr lang="en-US" b="1" dirty="0"/>
              <a:t>Integration of Design Components</a:t>
            </a:r>
            <a:endParaRPr lang="en-US" dirty="0"/>
          </a:p>
          <a:p>
            <a:r>
              <a:rPr lang="en-US" b="1" dirty="0"/>
              <a:t>Benefits and Best Practices</a:t>
            </a:r>
            <a:endParaRPr lang="en-US" dirty="0"/>
          </a:p>
          <a:p>
            <a:endParaRPr lang="en-US" sz="2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06FB740-E1F5-451D-96C5-514D44FF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286" y="3373862"/>
            <a:ext cx="3097302" cy="3097302"/>
          </a:xfrm>
          <a:prstGeom prst="rect">
            <a:avLst/>
          </a:prstGeom>
          <a:ln>
            <a:noFill/>
          </a:ln>
          <a:effectLst>
            <a:outerShdw blurRad="292100" dist="139700" dir="2700000" algn="tl" rotWithShape="0">
              <a:srgbClr val="333333">
                <a:alpha val="65000"/>
              </a:srgbClr>
            </a:outerShdw>
          </a:effectLst>
        </p:spPr>
      </p:pic>
      <p:pic>
        <p:nvPicPr>
          <p:cNvPr id="6" name="Picture 2" descr="Bahria University – Official Web Portal">
            <a:extLst>
              <a:ext uri="{FF2B5EF4-FFF2-40B4-BE49-F238E27FC236}">
                <a16:creationId xmlns:a16="http://schemas.microsoft.com/office/drawing/2014/main" id="{CFE8832B-30C5-4FCD-AE56-5A460F0EB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61"/>
            <a:ext cx="3740533" cy="10177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le:Diagrams.net Logo.svg - Wikipedia">
            <a:extLst>
              <a:ext uri="{FF2B5EF4-FFF2-40B4-BE49-F238E27FC236}">
                <a16:creationId xmlns:a16="http://schemas.microsoft.com/office/drawing/2014/main" id="{63F06DB4-6291-4DE7-9BDB-9BCE15FB7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278" y="4402318"/>
            <a:ext cx="1297544" cy="129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902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B3EE-2C7F-4187-B816-FD6D46D72BA2}"/>
              </a:ext>
            </a:extLst>
          </p:cNvPr>
          <p:cNvSpPr>
            <a:spLocks noGrp="1"/>
          </p:cNvSpPr>
          <p:nvPr>
            <p:ph type="title"/>
          </p:nvPr>
        </p:nvSpPr>
        <p:spPr>
          <a:xfrm>
            <a:off x="268570" y="272953"/>
            <a:ext cx="10058400" cy="750279"/>
          </a:xfrm>
        </p:spPr>
        <p:txBody>
          <a:bodyPr>
            <a:normAutofit fontScale="90000"/>
          </a:bodyPr>
          <a:lstStyle/>
          <a:p>
            <a:r>
              <a:rPr lang="en-US" dirty="0"/>
              <a:t>EXAMPLE :</a:t>
            </a:r>
          </a:p>
        </p:txBody>
      </p:sp>
      <p:pic>
        <p:nvPicPr>
          <p:cNvPr id="4" name="Content Placeholder 3">
            <a:extLst>
              <a:ext uri="{FF2B5EF4-FFF2-40B4-BE49-F238E27FC236}">
                <a16:creationId xmlns:a16="http://schemas.microsoft.com/office/drawing/2014/main" id="{EE9A4EDC-C9F7-4B4E-8E77-C9B5E5547AC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4470" y="1385741"/>
            <a:ext cx="8700939" cy="4833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518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A94D-23FF-4F22-9CE8-23449E5AC787}"/>
              </a:ext>
            </a:extLst>
          </p:cNvPr>
          <p:cNvSpPr>
            <a:spLocks noGrp="1"/>
          </p:cNvSpPr>
          <p:nvPr>
            <p:ph type="title"/>
          </p:nvPr>
        </p:nvSpPr>
        <p:spPr>
          <a:xfrm>
            <a:off x="115692" y="275910"/>
            <a:ext cx="10058400" cy="380072"/>
          </a:xfrm>
        </p:spPr>
        <p:txBody>
          <a:bodyPr>
            <a:normAutofit fontScale="90000"/>
          </a:bodyPr>
          <a:lstStyle/>
          <a:p>
            <a:r>
              <a:rPr lang="en-US" dirty="0"/>
              <a:t>Example:</a:t>
            </a:r>
          </a:p>
        </p:txBody>
      </p:sp>
      <p:pic>
        <p:nvPicPr>
          <p:cNvPr id="2050" name="Picture 2" descr="https://www.tutorialspoint.com/assets/questions/media/53840/entity.jpg">
            <a:extLst>
              <a:ext uri="{FF2B5EF4-FFF2-40B4-BE49-F238E27FC236}">
                <a16:creationId xmlns:a16="http://schemas.microsoft.com/office/drawing/2014/main" id="{9139E0CF-F5D4-4832-847D-E88C71CF51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00" y="655982"/>
            <a:ext cx="4220817" cy="1400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DE094C-6DA4-4756-9FC4-0D643368F90B}"/>
              </a:ext>
            </a:extLst>
          </p:cNvPr>
          <p:cNvPicPr>
            <a:picLocks noChangeAspect="1"/>
          </p:cNvPicPr>
          <p:nvPr/>
        </p:nvPicPr>
        <p:blipFill>
          <a:blip r:embed="rId3"/>
          <a:stretch>
            <a:fillRect/>
          </a:stretch>
        </p:blipFill>
        <p:spPr>
          <a:xfrm>
            <a:off x="4336509" y="82523"/>
            <a:ext cx="3632489" cy="2575477"/>
          </a:xfrm>
          <a:prstGeom prst="rect">
            <a:avLst/>
          </a:prstGeom>
        </p:spPr>
      </p:pic>
      <p:pic>
        <p:nvPicPr>
          <p:cNvPr id="2052" name="Picture 4" descr="https://www.tutorialspoint.com/assets/questions/media/53840/attributes.jpg">
            <a:extLst>
              <a:ext uri="{FF2B5EF4-FFF2-40B4-BE49-F238E27FC236}">
                <a16:creationId xmlns:a16="http://schemas.microsoft.com/office/drawing/2014/main" id="{8B547A1C-1733-4045-AEDE-885F4C2B6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92" y="2605927"/>
            <a:ext cx="4211292" cy="21719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4017E31-A76A-40A7-8DC7-5B9D9CE76C71}"/>
              </a:ext>
            </a:extLst>
          </p:cNvPr>
          <p:cNvPicPr>
            <a:picLocks noChangeAspect="1"/>
          </p:cNvPicPr>
          <p:nvPr/>
        </p:nvPicPr>
        <p:blipFill>
          <a:blip r:embed="rId5"/>
          <a:stretch>
            <a:fillRect/>
          </a:stretch>
        </p:blipFill>
        <p:spPr>
          <a:xfrm>
            <a:off x="4346879" y="2605927"/>
            <a:ext cx="3157034" cy="1767399"/>
          </a:xfrm>
          <a:prstGeom prst="rect">
            <a:avLst/>
          </a:prstGeom>
        </p:spPr>
      </p:pic>
      <p:pic>
        <p:nvPicPr>
          <p:cNvPr id="2054" name="Picture 6" descr="https://www.tutorialspoint.com/assets/questions/media/53840/types_of_attributes.jpg">
            <a:extLst>
              <a:ext uri="{FF2B5EF4-FFF2-40B4-BE49-F238E27FC236}">
                <a16:creationId xmlns:a16="http://schemas.microsoft.com/office/drawing/2014/main" id="{F5AFE343-6BFB-41EE-8431-FB7D3AA44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0036" y="427538"/>
            <a:ext cx="3773959" cy="18655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RDiagramsInDBMS_2">
            <a:extLst>
              <a:ext uri="{FF2B5EF4-FFF2-40B4-BE49-F238E27FC236}">
                <a16:creationId xmlns:a16="http://schemas.microsoft.com/office/drawing/2014/main" id="{11E13169-5286-404F-B262-DD6B569BA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17" y="4955518"/>
            <a:ext cx="4211292" cy="18467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4D41E7-AD84-4BB2-A25C-59D1E675D964}"/>
              </a:ext>
            </a:extLst>
          </p:cNvPr>
          <p:cNvPicPr>
            <a:picLocks noChangeAspect="1"/>
          </p:cNvPicPr>
          <p:nvPr/>
        </p:nvPicPr>
        <p:blipFill>
          <a:blip r:embed="rId8"/>
          <a:stretch>
            <a:fillRect/>
          </a:stretch>
        </p:blipFill>
        <p:spPr>
          <a:xfrm>
            <a:off x="7865672" y="2658000"/>
            <a:ext cx="4133643" cy="1949945"/>
          </a:xfrm>
          <a:prstGeom prst="rect">
            <a:avLst/>
          </a:prstGeom>
        </p:spPr>
      </p:pic>
      <p:pic>
        <p:nvPicPr>
          <p:cNvPr id="9" name="Picture 8">
            <a:extLst>
              <a:ext uri="{FF2B5EF4-FFF2-40B4-BE49-F238E27FC236}">
                <a16:creationId xmlns:a16="http://schemas.microsoft.com/office/drawing/2014/main" id="{30CC79E1-5F33-4914-A24E-5F08821989B5}"/>
              </a:ext>
            </a:extLst>
          </p:cNvPr>
          <p:cNvPicPr>
            <a:picLocks noChangeAspect="1"/>
          </p:cNvPicPr>
          <p:nvPr/>
        </p:nvPicPr>
        <p:blipFill>
          <a:blip r:embed="rId9"/>
          <a:stretch>
            <a:fillRect/>
          </a:stretch>
        </p:blipFill>
        <p:spPr>
          <a:xfrm>
            <a:off x="4517484" y="4607945"/>
            <a:ext cx="4319185" cy="2123616"/>
          </a:xfrm>
          <a:prstGeom prst="rect">
            <a:avLst/>
          </a:prstGeom>
        </p:spPr>
      </p:pic>
      <p:pic>
        <p:nvPicPr>
          <p:cNvPr id="10" name="Picture 9">
            <a:extLst>
              <a:ext uri="{FF2B5EF4-FFF2-40B4-BE49-F238E27FC236}">
                <a16:creationId xmlns:a16="http://schemas.microsoft.com/office/drawing/2014/main" id="{B8A66457-981B-417F-8D37-1C7183019A68}"/>
              </a:ext>
            </a:extLst>
          </p:cNvPr>
          <p:cNvPicPr>
            <a:picLocks noChangeAspect="1"/>
          </p:cNvPicPr>
          <p:nvPr/>
        </p:nvPicPr>
        <p:blipFill>
          <a:blip r:embed="rId10"/>
          <a:stretch>
            <a:fillRect/>
          </a:stretch>
        </p:blipFill>
        <p:spPr>
          <a:xfrm>
            <a:off x="8821663" y="4656131"/>
            <a:ext cx="3370337" cy="2149219"/>
          </a:xfrm>
          <a:prstGeom prst="rect">
            <a:avLst/>
          </a:prstGeom>
        </p:spPr>
      </p:pic>
    </p:spTree>
    <p:extLst>
      <p:ext uri="{BB962C8B-B14F-4D97-AF65-F5344CB8AC3E}">
        <p14:creationId xmlns:p14="http://schemas.microsoft.com/office/powerpoint/2010/main" val="2375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1454-E5E3-4CF2-8F5A-C4A818E473B9}"/>
              </a:ext>
            </a:extLst>
          </p:cNvPr>
          <p:cNvSpPr>
            <a:spLocks noGrp="1"/>
          </p:cNvSpPr>
          <p:nvPr>
            <p:ph type="title"/>
          </p:nvPr>
        </p:nvSpPr>
        <p:spPr>
          <a:xfrm>
            <a:off x="51509" y="295788"/>
            <a:ext cx="10058400" cy="250864"/>
          </a:xfrm>
        </p:spPr>
        <p:txBody>
          <a:bodyPr>
            <a:normAutofit fontScale="90000"/>
          </a:bodyPr>
          <a:lstStyle/>
          <a:p>
            <a:r>
              <a:rPr lang="en-US" dirty="0"/>
              <a:t>Components of er diagram:</a:t>
            </a:r>
          </a:p>
        </p:txBody>
      </p:sp>
      <p:pic>
        <p:nvPicPr>
          <p:cNvPr id="4" name="Content Placeholder 3">
            <a:extLst>
              <a:ext uri="{FF2B5EF4-FFF2-40B4-BE49-F238E27FC236}">
                <a16:creationId xmlns:a16="http://schemas.microsoft.com/office/drawing/2014/main" id="{66AE9B1C-98C6-42DA-8164-9FFA8F69250A}"/>
              </a:ext>
            </a:extLst>
          </p:cNvPr>
          <p:cNvPicPr>
            <a:picLocks noGrp="1" noChangeAspect="1"/>
          </p:cNvPicPr>
          <p:nvPr>
            <p:ph idx="1"/>
          </p:nvPr>
        </p:nvPicPr>
        <p:blipFill>
          <a:blip r:embed="rId2"/>
          <a:stretch>
            <a:fillRect/>
          </a:stretch>
        </p:blipFill>
        <p:spPr>
          <a:xfrm>
            <a:off x="28467" y="805740"/>
            <a:ext cx="4112473" cy="2482199"/>
          </a:xfrm>
          <a:prstGeom prst="rect">
            <a:avLst/>
          </a:prstGeom>
        </p:spPr>
      </p:pic>
      <p:pic>
        <p:nvPicPr>
          <p:cNvPr id="5" name="Picture 4">
            <a:extLst>
              <a:ext uri="{FF2B5EF4-FFF2-40B4-BE49-F238E27FC236}">
                <a16:creationId xmlns:a16="http://schemas.microsoft.com/office/drawing/2014/main" id="{DA5F04B4-B7FC-4A26-955F-C154ADEBF84E}"/>
              </a:ext>
            </a:extLst>
          </p:cNvPr>
          <p:cNvPicPr>
            <a:picLocks noChangeAspect="1"/>
          </p:cNvPicPr>
          <p:nvPr/>
        </p:nvPicPr>
        <p:blipFill>
          <a:blip r:embed="rId3"/>
          <a:stretch>
            <a:fillRect/>
          </a:stretch>
        </p:blipFill>
        <p:spPr>
          <a:xfrm>
            <a:off x="4140940" y="852077"/>
            <a:ext cx="4358731" cy="2627575"/>
          </a:xfrm>
          <a:prstGeom prst="rect">
            <a:avLst/>
          </a:prstGeom>
        </p:spPr>
      </p:pic>
      <p:pic>
        <p:nvPicPr>
          <p:cNvPr id="6" name="Picture 5">
            <a:extLst>
              <a:ext uri="{FF2B5EF4-FFF2-40B4-BE49-F238E27FC236}">
                <a16:creationId xmlns:a16="http://schemas.microsoft.com/office/drawing/2014/main" id="{1AD61787-898C-40D9-B978-A6444F112A48}"/>
              </a:ext>
            </a:extLst>
          </p:cNvPr>
          <p:cNvPicPr>
            <a:picLocks noChangeAspect="1"/>
          </p:cNvPicPr>
          <p:nvPr/>
        </p:nvPicPr>
        <p:blipFill>
          <a:blip r:embed="rId4"/>
          <a:stretch>
            <a:fillRect/>
          </a:stretch>
        </p:blipFill>
        <p:spPr>
          <a:xfrm>
            <a:off x="8398467" y="592989"/>
            <a:ext cx="3758898" cy="1970576"/>
          </a:xfrm>
          <a:prstGeom prst="rect">
            <a:avLst/>
          </a:prstGeom>
        </p:spPr>
      </p:pic>
      <p:pic>
        <p:nvPicPr>
          <p:cNvPr id="7" name="Picture 6">
            <a:extLst>
              <a:ext uri="{FF2B5EF4-FFF2-40B4-BE49-F238E27FC236}">
                <a16:creationId xmlns:a16="http://schemas.microsoft.com/office/drawing/2014/main" id="{F3DCC6F1-8514-4A9A-A74D-59E8F9408BF0}"/>
              </a:ext>
            </a:extLst>
          </p:cNvPr>
          <p:cNvPicPr>
            <a:picLocks noChangeAspect="1"/>
          </p:cNvPicPr>
          <p:nvPr/>
        </p:nvPicPr>
        <p:blipFill>
          <a:blip r:embed="rId5"/>
          <a:stretch>
            <a:fillRect/>
          </a:stretch>
        </p:blipFill>
        <p:spPr>
          <a:xfrm>
            <a:off x="51509" y="3334276"/>
            <a:ext cx="4003656" cy="1715853"/>
          </a:xfrm>
          <a:prstGeom prst="rect">
            <a:avLst/>
          </a:prstGeom>
        </p:spPr>
      </p:pic>
      <p:pic>
        <p:nvPicPr>
          <p:cNvPr id="8" name="Picture 7">
            <a:extLst>
              <a:ext uri="{FF2B5EF4-FFF2-40B4-BE49-F238E27FC236}">
                <a16:creationId xmlns:a16="http://schemas.microsoft.com/office/drawing/2014/main" id="{24B43EDA-F934-486A-BF68-3EB9A79D4297}"/>
              </a:ext>
            </a:extLst>
          </p:cNvPr>
          <p:cNvPicPr>
            <a:picLocks noChangeAspect="1"/>
          </p:cNvPicPr>
          <p:nvPr/>
        </p:nvPicPr>
        <p:blipFill>
          <a:blip r:embed="rId6"/>
          <a:stretch>
            <a:fillRect/>
          </a:stretch>
        </p:blipFill>
        <p:spPr>
          <a:xfrm>
            <a:off x="4131001" y="3525989"/>
            <a:ext cx="3758898" cy="1865069"/>
          </a:xfrm>
          <a:prstGeom prst="rect">
            <a:avLst/>
          </a:prstGeom>
        </p:spPr>
      </p:pic>
      <p:pic>
        <p:nvPicPr>
          <p:cNvPr id="9" name="Picture 8">
            <a:extLst>
              <a:ext uri="{FF2B5EF4-FFF2-40B4-BE49-F238E27FC236}">
                <a16:creationId xmlns:a16="http://schemas.microsoft.com/office/drawing/2014/main" id="{11D9BD40-7F95-42FC-A937-76D7E3D0F004}"/>
              </a:ext>
            </a:extLst>
          </p:cNvPr>
          <p:cNvPicPr>
            <a:picLocks noChangeAspect="1"/>
          </p:cNvPicPr>
          <p:nvPr/>
        </p:nvPicPr>
        <p:blipFill>
          <a:blip r:embed="rId7"/>
          <a:stretch>
            <a:fillRect/>
          </a:stretch>
        </p:blipFill>
        <p:spPr>
          <a:xfrm>
            <a:off x="8079007" y="3614426"/>
            <a:ext cx="3758898" cy="1688194"/>
          </a:xfrm>
          <a:prstGeom prst="rect">
            <a:avLst/>
          </a:prstGeom>
        </p:spPr>
      </p:pic>
    </p:spTree>
    <p:extLst>
      <p:ext uri="{BB962C8B-B14F-4D97-AF65-F5344CB8AC3E}">
        <p14:creationId xmlns:p14="http://schemas.microsoft.com/office/powerpoint/2010/main" val="299023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E830-EBB3-4668-9135-33DD749E447D}"/>
              </a:ext>
            </a:extLst>
          </p:cNvPr>
          <p:cNvSpPr>
            <a:spLocks noGrp="1"/>
          </p:cNvSpPr>
          <p:nvPr>
            <p:ph type="title"/>
          </p:nvPr>
        </p:nvSpPr>
        <p:spPr>
          <a:xfrm>
            <a:off x="164874" y="267816"/>
            <a:ext cx="10058400" cy="524036"/>
          </a:xfrm>
        </p:spPr>
        <p:txBody>
          <a:bodyPr>
            <a:normAutofit fontScale="90000"/>
          </a:bodyPr>
          <a:lstStyle/>
          <a:p>
            <a:r>
              <a:rPr lang="en-US" dirty="0"/>
              <a:t>ERDPLUS TOOL</a:t>
            </a:r>
          </a:p>
        </p:txBody>
      </p:sp>
      <p:pic>
        <p:nvPicPr>
          <p:cNvPr id="4" name="Picture 6" descr="Short animation creating a star schema">
            <a:extLst>
              <a:ext uri="{FF2B5EF4-FFF2-40B4-BE49-F238E27FC236}">
                <a16:creationId xmlns:a16="http://schemas.microsoft.com/office/drawing/2014/main" id="{DE21F8AC-BC9B-4F77-9212-9D2CB299C4D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7899" y="1047750"/>
            <a:ext cx="49053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Animation showing creating an ER diagram">
            <a:extLst>
              <a:ext uri="{FF2B5EF4-FFF2-40B4-BE49-F238E27FC236}">
                <a16:creationId xmlns:a16="http://schemas.microsoft.com/office/drawing/2014/main" id="{FE28E969-EEE0-4594-9A27-2C2811C54F5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4874" y="1047750"/>
            <a:ext cx="49053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Short animation creating a relational schema">
            <a:extLst>
              <a:ext uri="{FF2B5EF4-FFF2-40B4-BE49-F238E27FC236}">
                <a16:creationId xmlns:a16="http://schemas.microsoft.com/office/drawing/2014/main" id="{FEED4292-234D-4947-B547-DCF5C06ACBD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8699" y="3429000"/>
            <a:ext cx="49053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94AB3C-EC06-484B-BFCF-FB4F69CEDD2A}"/>
              </a:ext>
            </a:extLst>
          </p:cNvPr>
          <p:cNvPicPr>
            <a:picLocks noChangeAspect="1"/>
          </p:cNvPicPr>
          <p:nvPr/>
        </p:nvPicPr>
        <p:blipFill rotWithShape="1">
          <a:blip r:embed="rId5"/>
          <a:srcRect r="18811"/>
          <a:stretch/>
        </p:blipFill>
        <p:spPr>
          <a:xfrm>
            <a:off x="6331215" y="3194754"/>
            <a:ext cx="4688719" cy="2615496"/>
          </a:xfrm>
          <a:prstGeom prst="rect">
            <a:avLst/>
          </a:prstGeom>
        </p:spPr>
      </p:pic>
    </p:spTree>
    <p:extLst>
      <p:ext uri="{BB962C8B-B14F-4D97-AF65-F5344CB8AC3E}">
        <p14:creationId xmlns:p14="http://schemas.microsoft.com/office/powerpoint/2010/main" val="3561514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DD25-BE3E-4FFF-BEA0-B303B0B34357}"/>
              </a:ext>
            </a:extLst>
          </p:cNvPr>
          <p:cNvSpPr>
            <a:spLocks noGrp="1"/>
          </p:cNvSpPr>
          <p:nvPr>
            <p:ph type="title"/>
          </p:nvPr>
        </p:nvSpPr>
        <p:spPr/>
        <p:txBody>
          <a:bodyPr/>
          <a:lstStyle/>
          <a:p>
            <a:r>
              <a:rPr lang="en-US" dirty="0"/>
              <a:t>Example of erd:</a:t>
            </a:r>
          </a:p>
        </p:txBody>
      </p:sp>
      <p:pic>
        <p:nvPicPr>
          <p:cNvPr id="12" name="Picture 10" descr="Best Entity Relationship Diagram Examples &amp; Templates | EdrawMax">
            <a:extLst>
              <a:ext uri="{FF2B5EF4-FFF2-40B4-BE49-F238E27FC236}">
                <a16:creationId xmlns:a16="http://schemas.microsoft.com/office/drawing/2014/main" id="{255979B0-0247-4787-8FEA-2CA586CF8B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5823" y="2120900"/>
            <a:ext cx="8426703" cy="4051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2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57BC-A53C-4562-8813-2CA0E7D2C570}"/>
              </a:ext>
            </a:extLst>
          </p:cNvPr>
          <p:cNvSpPr>
            <a:spLocks noGrp="1"/>
          </p:cNvSpPr>
          <p:nvPr>
            <p:ph type="title"/>
          </p:nvPr>
        </p:nvSpPr>
        <p:spPr>
          <a:xfrm>
            <a:off x="551374" y="1182215"/>
            <a:ext cx="10058400" cy="524036"/>
          </a:xfrm>
        </p:spPr>
        <p:txBody>
          <a:bodyPr>
            <a:normAutofit fontScale="90000"/>
          </a:bodyPr>
          <a:lstStyle/>
          <a:p>
            <a:r>
              <a:rPr lang="en-US" b="1" dirty="0"/>
              <a:t>Prototype Designing</a:t>
            </a:r>
            <a:br>
              <a:rPr lang="en-US" dirty="0"/>
            </a:br>
            <a:endParaRPr lang="en-US" dirty="0"/>
          </a:p>
        </p:txBody>
      </p:sp>
      <p:sp>
        <p:nvSpPr>
          <p:cNvPr id="3" name="Content Placeholder 2">
            <a:extLst>
              <a:ext uri="{FF2B5EF4-FFF2-40B4-BE49-F238E27FC236}">
                <a16:creationId xmlns:a16="http://schemas.microsoft.com/office/drawing/2014/main" id="{38207451-3F71-41A1-9E9A-B8835256AA8A}"/>
              </a:ext>
            </a:extLst>
          </p:cNvPr>
          <p:cNvSpPr>
            <a:spLocks noGrp="1"/>
          </p:cNvSpPr>
          <p:nvPr>
            <p:ph idx="1"/>
          </p:nvPr>
        </p:nvSpPr>
        <p:spPr>
          <a:xfrm>
            <a:off x="428825" y="1706251"/>
            <a:ext cx="10058400" cy="4050792"/>
          </a:xfrm>
        </p:spPr>
        <p:txBody>
          <a:bodyPr/>
          <a:lstStyle/>
          <a:p>
            <a:r>
              <a:rPr lang="en-US" b="1" dirty="0"/>
              <a:t>Title:</a:t>
            </a:r>
            <a:r>
              <a:rPr lang="en-US" dirty="0"/>
              <a:t> Prototype Designing - Bringing Ideas to Life</a:t>
            </a:r>
          </a:p>
          <a:p>
            <a:r>
              <a:rPr lang="en-US" b="1" dirty="0"/>
              <a:t>Content:</a:t>
            </a:r>
            <a:endParaRPr lang="en-US" dirty="0"/>
          </a:p>
          <a:p>
            <a:pPr lvl="1"/>
            <a:r>
              <a:rPr lang="en-US" b="1" dirty="0"/>
              <a:t>Interactive Model:</a:t>
            </a:r>
            <a:endParaRPr lang="en-US" dirty="0"/>
          </a:p>
          <a:p>
            <a:pPr lvl="2"/>
            <a:r>
              <a:rPr lang="en-US" dirty="0"/>
              <a:t>Prototypes are interactive models showcasing the user interface and functionality.</a:t>
            </a:r>
          </a:p>
          <a:p>
            <a:pPr lvl="1"/>
            <a:r>
              <a:rPr lang="en-US" b="1" dirty="0"/>
              <a:t>Iterative Process:</a:t>
            </a:r>
            <a:endParaRPr lang="en-US" dirty="0"/>
          </a:p>
          <a:p>
            <a:pPr lvl="2"/>
            <a:r>
              <a:rPr lang="en-US" dirty="0"/>
              <a:t>Facilitates feedback and refinement before full development.</a:t>
            </a:r>
          </a:p>
          <a:p>
            <a:pPr lvl="1"/>
            <a:r>
              <a:rPr lang="en-US" b="1" dirty="0"/>
              <a:t>Real-World Analogy:</a:t>
            </a:r>
            <a:endParaRPr lang="en-US" dirty="0"/>
          </a:p>
          <a:p>
            <a:pPr lvl="2"/>
            <a:r>
              <a:rPr lang="en-US" dirty="0"/>
              <a:t>Prototypes are like sketches for a product before the final design.</a:t>
            </a:r>
          </a:p>
          <a:p>
            <a:br>
              <a:rPr lang="en-US" dirty="0"/>
            </a:br>
            <a:endParaRPr lang="en-US" dirty="0"/>
          </a:p>
        </p:txBody>
      </p:sp>
      <p:pic>
        <p:nvPicPr>
          <p:cNvPr id="4" name="Picture 2" descr="Figma - YouTube">
            <a:extLst>
              <a:ext uri="{FF2B5EF4-FFF2-40B4-BE49-F238E27FC236}">
                <a16:creationId xmlns:a16="http://schemas.microsoft.com/office/drawing/2014/main" id="{564EF01F-40B3-469A-9C92-5D7FD20D8F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049"/>
          <a:stretch/>
        </p:blipFill>
        <p:spPr bwMode="auto">
          <a:xfrm>
            <a:off x="9236717" y="459392"/>
            <a:ext cx="2403909" cy="29696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458" name="Picture 2" descr="Coming Soon: Balsamiq Wireframes - Balsamiq Company News | Balsamiq">
            <a:extLst>
              <a:ext uri="{FF2B5EF4-FFF2-40B4-BE49-F238E27FC236}">
                <a16:creationId xmlns:a16="http://schemas.microsoft.com/office/drawing/2014/main" id="{1355CC8A-F027-40AC-BCAA-1F54C9DF1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737" y="3537683"/>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1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9E15-7CBE-4460-BF5F-671E676F2443}"/>
              </a:ext>
            </a:extLst>
          </p:cNvPr>
          <p:cNvSpPr>
            <a:spLocks noGrp="1"/>
          </p:cNvSpPr>
          <p:nvPr>
            <p:ph type="title"/>
          </p:nvPr>
        </p:nvSpPr>
        <p:spPr>
          <a:xfrm>
            <a:off x="117741" y="359728"/>
            <a:ext cx="10058400" cy="561743"/>
          </a:xfrm>
        </p:spPr>
        <p:txBody>
          <a:bodyPr>
            <a:normAutofit fontScale="90000"/>
          </a:bodyPr>
          <a:lstStyle/>
          <a:p>
            <a:r>
              <a:rPr lang="en-US" dirty="0"/>
              <a:t>Example of e-learning prototype</a:t>
            </a:r>
          </a:p>
        </p:txBody>
      </p:sp>
      <p:pic>
        <p:nvPicPr>
          <p:cNvPr id="14" name="Picture 13">
            <a:extLst>
              <a:ext uri="{FF2B5EF4-FFF2-40B4-BE49-F238E27FC236}">
                <a16:creationId xmlns:a16="http://schemas.microsoft.com/office/drawing/2014/main" id="{4A85EE52-D9D9-4C8E-9639-677606F8A967}"/>
              </a:ext>
            </a:extLst>
          </p:cNvPr>
          <p:cNvPicPr>
            <a:picLocks noChangeAspect="1"/>
          </p:cNvPicPr>
          <p:nvPr/>
        </p:nvPicPr>
        <p:blipFill>
          <a:blip r:embed="rId2"/>
          <a:stretch>
            <a:fillRect/>
          </a:stretch>
        </p:blipFill>
        <p:spPr>
          <a:xfrm>
            <a:off x="142875" y="921471"/>
            <a:ext cx="12049125" cy="5962650"/>
          </a:xfrm>
          <a:prstGeom prst="rect">
            <a:avLst/>
          </a:prstGeom>
        </p:spPr>
      </p:pic>
    </p:spTree>
    <p:extLst>
      <p:ext uri="{BB962C8B-B14F-4D97-AF65-F5344CB8AC3E}">
        <p14:creationId xmlns:p14="http://schemas.microsoft.com/office/powerpoint/2010/main" val="3801827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5112-0253-402F-9125-5A5290E62CF3}"/>
              </a:ext>
            </a:extLst>
          </p:cNvPr>
          <p:cNvSpPr>
            <a:spLocks noGrp="1"/>
          </p:cNvSpPr>
          <p:nvPr>
            <p:ph type="title"/>
          </p:nvPr>
        </p:nvSpPr>
        <p:spPr>
          <a:xfrm>
            <a:off x="183728" y="390364"/>
            <a:ext cx="10058400" cy="467475"/>
          </a:xfrm>
        </p:spPr>
        <p:txBody>
          <a:bodyPr>
            <a:normAutofit fontScale="90000"/>
          </a:bodyPr>
          <a:lstStyle/>
          <a:p>
            <a:r>
              <a:rPr lang="en-US" dirty="0"/>
              <a:t>PROTOTYPING TYPES:</a:t>
            </a:r>
          </a:p>
        </p:txBody>
      </p:sp>
      <p:pic>
        <p:nvPicPr>
          <p:cNvPr id="4" name="Content Placeholder 3">
            <a:extLst>
              <a:ext uri="{FF2B5EF4-FFF2-40B4-BE49-F238E27FC236}">
                <a16:creationId xmlns:a16="http://schemas.microsoft.com/office/drawing/2014/main" id="{949AEC59-78C1-45D8-8C51-09F79C9CBED6}"/>
              </a:ext>
            </a:extLst>
          </p:cNvPr>
          <p:cNvPicPr>
            <a:picLocks noGrp="1" noChangeAspect="1"/>
          </p:cNvPicPr>
          <p:nvPr>
            <p:ph idx="1"/>
          </p:nvPr>
        </p:nvPicPr>
        <p:blipFill>
          <a:blip r:embed="rId2"/>
          <a:stretch>
            <a:fillRect/>
          </a:stretch>
        </p:blipFill>
        <p:spPr>
          <a:xfrm>
            <a:off x="282804" y="1124879"/>
            <a:ext cx="6118983" cy="5342757"/>
          </a:xfrm>
          <a:prstGeom prst="rect">
            <a:avLst/>
          </a:prstGeom>
        </p:spPr>
      </p:pic>
      <p:pic>
        <p:nvPicPr>
          <p:cNvPr id="5" name="Picture 4">
            <a:extLst>
              <a:ext uri="{FF2B5EF4-FFF2-40B4-BE49-F238E27FC236}">
                <a16:creationId xmlns:a16="http://schemas.microsoft.com/office/drawing/2014/main" id="{70DA089F-56FF-493F-951D-4EBA344D5F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41708" y="857839"/>
            <a:ext cx="5132371" cy="276265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1268C01-2ADB-4DCF-9B3A-787CCD2BC948}"/>
              </a:ext>
            </a:extLst>
          </p:cNvPr>
          <p:cNvPicPr/>
          <p:nvPr/>
        </p:nvPicPr>
        <p:blipFill>
          <a:blip r:embed="rId4"/>
          <a:stretch>
            <a:fillRect/>
          </a:stretch>
        </p:blipFill>
        <p:spPr>
          <a:xfrm>
            <a:off x="7720554" y="3836953"/>
            <a:ext cx="3440784" cy="2762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8836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DEE2-2068-4BB1-8743-8BAADEC5F787}"/>
              </a:ext>
            </a:extLst>
          </p:cNvPr>
          <p:cNvSpPr>
            <a:spLocks noGrp="1"/>
          </p:cNvSpPr>
          <p:nvPr>
            <p:ph type="title"/>
          </p:nvPr>
        </p:nvSpPr>
        <p:spPr/>
        <p:txBody>
          <a:bodyPr/>
          <a:lstStyle/>
          <a:p>
            <a:r>
              <a:rPr lang="en-US" dirty="0"/>
              <a:t>Importance urgency matrix</a:t>
            </a:r>
          </a:p>
        </p:txBody>
      </p:sp>
      <p:pic>
        <p:nvPicPr>
          <p:cNvPr id="4" name="Content Placeholder 3">
            <a:extLst>
              <a:ext uri="{FF2B5EF4-FFF2-40B4-BE49-F238E27FC236}">
                <a16:creationId xmlns:a16="http://schemas.microsoft.com/office/drawing/2014/main" id="{D3626703-B706-4846-AF03-5CDF1E1D7887}"/>
              </a:ext>
            </a:extLst>
          </p:cNvPr>
          <p:cNvPicPr>
            <a:picLocks noGrp="1" noChangeAspect="1"/>
          </p:cNvPicPr>
          <p:nvPr>
            <p:ph idx="1"/>
          </p:nvPr>
        </p:nvPicPr>
        <p:blipFill>
          <a:blip r:embed="rId2"/>
          <a:stretch>
            <a:fillRect/>
          </a:stretch>
        </p:blipFill>
        <p:spPr>
          <a:xfrm>
            <a:off x="3450210" y="1896644"/>
            <a:ext cx="5777793" cy="4577213"/>
          </a:xfrm>
          <a:prstGeom prst="rect">
            <a:avLst/>
          </a:prstGeom>
        </p:spPr>
      </p:pic>
    </p:spTree>
    <p:extLst>
      <p:ext uri="{BB962C8B-B14F-4D97-AF65-F5344CB8AC3E}">
        <p14:creationId xmlns:p14="http://schemas.microsoft.com/office/powerpoint/2010/main" val="62687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751F-14CE-42CD-999F-F26DA74BFDFF}"/>
              </a:ext>
            </a:extLst>
          </p:cNvPr>
          <p:cNvSpPr>
            <a:spLocks noGrp="1"/>
          </p:cNvSpPr>
          <p:nvPr>
            <p:ph type="title"/>
          </p:nvPr>
        </p:nvSpPr>
        <p:spPr>
          <a:xfrm>
            <a:off x="853031" y="1201069"/>
            <a:ext cx="8696321" cy="712572"/>
          </a:xfrm>
        </p:spPr>
        <p:txBody>
          <a:bodyPr>
            <a:normAutofit fontScale="90000"/>
          </a:bodyPr>
          <a:lstStyle/>
          <a:p>
            <a:r>
              <a:rPr lang="en-US" b="1" dirty="0"/>
              <a:t>Prototype Example - Wireframe</a:t>
            </a:r>
            <a:br>
              <a:rPr lang="en-US" dirty="0"/>
            </a:br>
            <a:endParaRPr lang="en-US" dirty="0"/>
          </a:p>
        </p:txBody>
      </p:sp>
      <p:sp>
        <p:nvSpPr>
          <p:cNvPr id="3" name="Content Placeholder 2">
            <a:extLst>
              <a:ext uri="{FF2B5EF4-FFF2-40B4-BE49-F238E27FC236}">
                <a16:creationId xmlns:a16="http://schemas.microsoft.com/office/drawing/2014/main" id="{E3A14BA1-F178-4F9C-AA86-582CDBDE3C4F}"/>
              </a:ext>
            </a:extLst>
          </p:cNvPr>
          <p:cNvSpPr>
            <a:spLocks noGrp="1"/>
          </p:cNvSpPr>
          <p:nvPr>
            <p:ph idx="1"/>
          </p:nvPr>
        </p:nvSpPr>
        <p:spPr>
          <a:xfrm>
            <a:off x="589081" y="2272236"/>
            <a:ext cx="6433888" cy="4050792"/>
          </a:xfrm>
        </p:spPr>
        <p:txBody>
          <a:bodyPr/>
          <a:lstStyle/>
          <a:p>
            <a:r>
              <a:rPr lang="en-US" b="1" dirty="0"/>
              <a:t>Title:</a:t>
            </a:r>
            <a:r>
              <a:rPr lang="en-US" dirty="0"/>
              <a:t> Prototype Wireframe</a:t>
            </a:r>
          </a:p>
          <a:p>
            <a:r>
              <a:rPr lang="en-US" b="1" dirty="0"/>
              <a:t>Content:</a:t>
            </a:r>
            <a:endParaRPr lang="en-US" dirty="0"/>
          </a:p>
          <a:p>
            <a:pPr lvl="1"/>
            <a:r>
              <a:rPr lang="en-US" b="1" dirty="0"/>
              <a:t>Purpose:</a:t>
            </a:r>
            <a:endParaRPr lang="en-US" dirty="0"/>
          </a:p>
          <a:p>
            <a:pPr lvl="2"/>
            <a:r>
              <a:rPr lang="en-US" dirty="0"/>
              <a:t>Wireframes represent the skeletal structure of a user interface.</a:t>
            </a:r>
          </a:p>
          <a:p>
            <a:pPr lvl="1"/>
            <a:r>
              <a:rPr lang="en-US" b="1" dirty="0"/>
              <a:t>Real-World Analogy:</a:t>
            </a:r>
            <a:endParaRPr lang="en-US" dirty="0"/>
          </a:p>
          <a:p>
            <a:pPr lvl="2"/>
            <a:r>
              <a:rPr lang="en-US" dirty="0"/>
              <a:t>Similar to a skeleton model used in fashion design to showcase the garment structure.</a:t>
            </a:r>
          </a:p>
          <a:p>
            <a:endParaRPr lang="en-US" dirty="0"/>
          </a:p>
        </p:txBody>
      </p:sp>
      <p:pic>
        <p:nvPicPr>
          <p:cNvPr id="18434" name="Picture 2" descr="Prototyping vs Wireframing: What's The Difference? - The Product Manager">
            <a:extLst>
              <a:ext uri="{FF2B5EF4-FFF2-40B4-BE49-F238E27FC236}">
                <a16:creationId xmlns:a16="http://schemas.microsoft.com/office/drawing/2014/main" id="{16D569F3-C051-4EC3-A977-55CAB18CB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116" y="2241599"/>
            <a:ext cx="5065302" cy="28103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851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0C47-DF00-4045-B430-3557D133A001}"/>
              </a:ext>
            </a:extLst>
          </p:cNvPr>
          <p:cNvSpPr>
            <a:spLocks noGrp="1"/>
          </p:cNvSpPr>
          <p:nvPr>
            <p:ph type="title"/>
          </p:nvPr>
        </p:nvSpPr>
        <p:spPr>
          <a:xfrm>
            <a:off x="1725343" y="936502"/>
            <a:ext cx="10058400" cy="765343"/>
          </a:xfrm>
        </p:spPr>
        <p:txBody>
          <a:bodyPr>
            <a:normAutofit fontScale="90000"/>
          </a:bodyPr>
          <a:lstStyle/>
          <a:p>
            <a:r>
              <a:rPr lang="en-US" sz="4400" b="1" dirty="0"/>
              <a:t>Introduction:</a:t>
            </a:r>
            <a:br>
              <a:rPr lang="en-US" sz="4400" dirty="0"/>
            </a:br>
            <a:endParaRPr lang="en-US" sz="4400" b="1" dirty="0"/>
          </a:p>
        </p:txBody>
      </p:sp>
      <p:sp>
        <p:nvSpPr>
          <p:cNvPr id="3" name="Content Placeholder 2">
            <a:extLst>
              <a:ext uri="{FF2B5EF4-FFF2-40B4-BE49-F238E27FC236}">
                <a16:creationId xmlns:a16="http://schemas.microsoft.com/office/drawing/2014/main" id="{23F9CCC6-C71E-4228-AB7C-A70CFA20D0E6}"/>
              </a:ext>
            </a:extLst>
          </p:cNvPr>
          <p:cNvSpPr>
            <a:spLocks noGrp="1"/>
          </p:cNvSpPr>
          <p:nvPr>
            <p:ph idx="1"/>
          </p:nvPr>
        </p:nvSpPr>
        <p:spPr>
          <a:xfrm>
            <a:off x="475883" y="1630838"/>
            <a:ext cx="7876266" cy="5135920"/>
          </a:xfrm>
        </p:spPr>
        <p:txBody>
          <a:bodyPr>
            <a:normAutofit/>
          </a:bodyPr>
          <a:lstStyle/>
          <a:p>
            <a:r>
              <a:rPr lang="en-US" b="1" dirty="0"/>
              <a:t>Title:</a:t>
            </a:r>
            <a:r>
              <a:rPr lang="en-US" dirty="0"/>
              <a:t> Introduction to UML, Prototype, and Database Design</a:t>
            </a:r>
          </a:p>
          <a:p>
            <a:r>
              <a:rPr lang="en-US" b="1" dirty="0"/>
              <a:t>Content:</a:t>
            </a:r>
            <a:endParaRPr lang="en-US" dirty="0"/>
          </a:p>
          <a:p>
            <a:pPr lvl="1"/>
            <a:r>
              <a:rPr lang="en-US" dirty="0"/>
              <a:t>UML (Unified Modeling Language): Visual representation for designing software systems.</a:t>
            </a:r>
          </a:p>
          <a:p>
            <a:pPr lvl="1"/>
            <a:r>
              <a:rPr lang="en-US" dirty="0"/>
              <a:t>Database Designing: Structuring and organizing data for efficient storage and retrieval.</a:t>
            </a:r>
          </a:p>
          <a:p>
            <a:pPr lvl="1"/>
            <a:r>
              <a:rPr lang="en-US" dirty="0"/>
              <a:t>Prototype Designing: Creating a tangible model to visualize the user interface and interactions.</a:t>
            </a:r>
          </a:p>
          <a:p>
            <a:pPr lvl="1"/>
            <a:endParaRPr lang="en-US" dirty="0"/>
          </a:p>
          <a:p>
            <a:endParaRPr lang="en-US" dirty="0"/>
          </a:p>
          <a:p>
            <a:pPr marL="0" indent="0">
              <a:buNone/>
            </a:pPr>
            <a:endParaRPr lang="en-US" b="1" dirty="0"/>
          </a:p>
        </p:txBody>
      </p:sp>
      <p:pic>
        <p:nvPicPr>
          <p:cNvPr id="5" name="Picture 2" descr="Bahria University – Official Web Portal">
            <a:extLst>
              <a:ext uri="{FF2B5EF4-FFF2-40B4-BE49-F238E27FC236}">
                <a16:creationId xmlns:a16="http://schemas.microsoft.com/office/drawing/2014/main" id="{ECFA6D56-7639-464F-BAE9-D0F4BD717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242"/>
            <a:ext cx="2177592" cy="592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le:Diagrams.net Logo.svg - Wikipedia">
            <a:extLst>
              <a:ext uri="{FF2B5EF4-FFF2-40B4-BE49-F238E27FC236}">
                <a16:creationId xmlns:a16="http://schemas.microsoft.com/office/drawing/2014/main" id="{6C9D0860-4A14-40AF-A89B-2A2229C02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136" y="1270223"/>
            <a:ext cx="1655762" cy="1655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314" name="Picture 2" descr="Figma - YouTube">
            <a:extLst>
              <a:ext uri="{FF2B5EF4-FFF2-40B4-BE49-F238E27FC236}">
                <a16:creationId xmlns:a16="http://schemas.microsoft.com/office/drawing/2014/main" id="{045AEE15-4E74-4AA6-BE2E-E6AA883A99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049"/>
          <a:stretch/>
        </p:blipFill>
        <p:spPr bwMode="auto">
          <a:xfrm>
            <a:off x="10313136" y="3425799"/>
            <a:ext cx="1734868"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File:Diagrams.net Logo.svg - Wikipedia">
            <a:extLst>
              <a:ext uri="{FF2B5EF4-FFF2-40B4-BE49-F238E27FC236}">
                <a16:creationId xmlns:a16="http://schemas.microsoft.com/office/drawing/2014/main" id="{D236DAA4-DF97-493D-A415-06956E953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136" y="1257070"/>
            <a:ext cx="1655762" cy="1655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Figma - YouTube">
            <a:extLst>
              <a:ext uri="{FF2B5EF4-FFF2-40B4-BE49-F238E27FC236}">
                <a16:creationId xmlns:a16="http://schemas.microsoft.com/office/drawing/2014/main" id="{FC940AB7-AD9E-4C36-B3DD-B0B394EABE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049"/>
          <a:stretch/>
        </p:blipFill>
        <p:spPr bwMode="auto">
          <a:xfrm>
            <a:off x="10313136" y="3412646"/>
            <a:ext cx="1734868"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427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37D7-6861-4CD0-8282-EE1EE6D6CB36}"/>
              </a:ext>
            </a:extLst>
          </p:cNvPr>
          <p:cNvSpPr>
            <a:spLocks noGrp="1"/>
          </p:cNvSpPr>
          <p:nvPr>
            <p:ph type="title"/>
          </p:nvPr>
        </p:nvSpPr>
        <p:spPr>
          <a:xfrm>
            <a:off x="843605" y="1116228"/>
            <a:ext cx="10058400" cy="1609344"/>
          </a:xfrm>
        </p:spPr>
        <p:txBody>
          <a:bodyPr/>
          <a:lstStyle/>
          <a:p>
            <a:r>
              <a:rPr lang="en-US" b="1" dirty="0"/>
              <a:t>Benefits and Best Practices</a:t>
            </a:r>
            <a:br>
              <a:rPr lang="en-US" dirty="0"/>
            </a:br>
            <a:endParaRPr lang="en-US" dirty="0"/>
          </a:p>
        </p:txBody>
      </p:sp>
      <p:sp>
        <p:nvSpPr>
          <p:cNvPr id="3" name="Content Placeholder 2">
            <a:extLst>
              <a:ext uri="{FF2B5EF4-FFF2-40B4-BE49-F238E27FC236}">
                <a16:creationId xmlns:a16="http://schemas.microsoft.com/office/drawing/2014/main" id="{62055972-C854-4B6C-86B2-7D14CEB909DA}"/>
              </a:ext>
            </a:extLst>
          </p:cNvPr>
          <p:cNvSpPr>
            <a:spLocks noGrp="1"/>
          </p:cNvSpPr>
          <p:nvPr>
            <p:ph idx="1"/>
          </p:nvPr>
        </p:nvSpPr>
        <p:spPr/>
        <p:txBody>
          <a:bodyPr/>
          <a:lstStyle/>
          <a:p>
            <a:r>
              <a:rPr lang="en-US" b="1" dirty="0"/>
              <a:t>Title:</a:t>
            </a:r>
            <a:r>
              <a:rPr lang="en-US" dirty="0"/>
              <a:t> Ensuring Success in Designing</a:t>
            </a:r>
          </a:p>
          <a:p>
            <a:r>
              <a:rPr lang="en-US" b="1" dirty="0"/>
              <a:t>Content:</a:t>
            </a:r>
            <a:endParaRPr lang="en-US" dirty="0"/>
          </a:p>
          <a:p>
            <a:pPr lvl="1"/>
            <a:r>
              <a:rPr lang="en-US" b="1" dirty="0"/>
              <a:t>Benefits:</a:t>
            </a:r>
            <a:endParaRPr lang="en-US" dirty="0"/>
          </a:p>
          <a:p>
            <a:pPr lvl="2"/>
            <a:r>
              <a:rPr lang="en-US" dirty="0"/>
              <a:t>Improved communication, early issue identification, streamlined development.</a:t>
            </a:r>
          </a:p>
          <a:p>
            <a:pPr lvl="1"/>
            <a:r>
              <a:rPr lang="en-US" b="1" dirty="0"/>
              <a:t>Best Practices:</a:t>
            </a:r>
            <a:endParaRPr lang="en-US" dirty="0"/>
          </a:p>
          <a:p>
            <a:pPr lvl="2"/>
            <a:r>
              <a:rPr lang="en-US" dirty="0"/>
              <a:t>Regular updates, collaborative feedback, and adapting to changing requirements.</a:t>
            </a:r>
          </a:p>
          <a:p>
            <a:pPr lvl="1"/>
            <a:r>
              <a:rPr lang="en-US" b="1" dirty="0"/>
              <a:t>Real-World Analogy:</a:t>
            </a:r>
            <a:endParaRPr lang="en-US" dirty="0"/>
          </a:p>
          <a:p>
            <a:pPr lvl="2"/>
            <a:r>
              <a:rPr lang="en-US" dirty="0"/>
              <a:t>Similar to a well-coordinated team in any project, where communication and adaptability are key.</a:t>
            </a:r>
          </a:p>
          <a:p>
            <a:pPr marL="0" indent="0">
              <a:buNone/>
            </a:pPr>
            <a:br>
              <a:rPr lang="en-US" dirty="0"/>
            </a:br>
            <a:endParaRPr lang="en-US" dirty="0"/>
          </a:p>
        </p:txBody>
      </p:sp>
    </p:spTree>
    <p:extLst>
      <p:ext uri="{BB962C8B-B14F-4D97-AF65-F5344CB8AC3E}">
        <p14:creationId xmlns:p14="http://schemas.microsoft.com/office/powerpoint/2010/main" val="392733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85FE-73C8-4D87-8F8E-FBC833492C72}"/>
              </a:ext>
            </a:extLst>
          </p:cNvPr>
          <p:cNvSpPr>
            <a:spLocks noGrp="1"/>
          </p:cNvSpPr>
          <p:nvPr>
            <p:ph type="title"/>
          </p:nvPr>
        </p:nvSpPr>
        <p:spPr>
          <a:xfrm>
            <a:off x="1069848" y="375301"/>
            <a:ext cx="10058400" cy="1609344"/>
          </a:xfrm>
        </p:spPr>
        <p:txBody>
          <a:bodyPr/>
          <a:lstStyle/>
          <a:p>
            <a:r>
              <a:rPr lang="en-US" dirty="0"/>
              <a:t>TOOLS USED:</a:t>
            </a:r>
          </a:p>
        </p:txBody>
      </p:sp>
      <p:pic>
        <p:nvPicPr>
          <p:cNvPr id="5" name="Picture 2" descr="Bahria University – Official Web Portal">
            <a:extLst>
              <a:ext uri="{FF2B5EF4-FFF2-40B4-BE49-F238E27FC236}">
                <a16:creationId xmlns:a16="http://schemas.microsoft.com/office/drawing/2014/main" id="{595B1DCF-0769-4951-BF43-D50B49482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6976" cy="6277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ing Soon: Balsamiq Wireframes - Balsamiq Company News | Balsamiq">
            <a:extLst>
              <a:ext uri="{FF2B5EF4-FFF2-40B4-BE49-F238E27FC236}">
                <a16:creationId xmlns:a16="http://schemas.microsoft.com/office/drawing/2014/main" id="{947C905D-0134-4C9C-B85C-F43CAC0E8F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0450" y="1875120"/>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le:Diagrams.net Logo.svg - Wikipedia">
            <a:extLst>
              <a:ext uri="{FF2B5EF4-FFF2-40B4-BE49-F238E27FC236}">
                <a16:creationId xmlns:a16="http://schemas.microsoft.com/office/drawing/2014/main" id="{9D49C2CB-1F32-49C2-8662-299F3C619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804" y="1845477"/>
            <a:ext cx="1655762" cy="1655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Figma - YouTube">
            <a:extLst>
              <a:ext uri="{FF2B5EF4-FFF2-40B4-BE49-F238E27FC236}">
                <a16:creationId xmlns:a16="http://schemas.microsoft.com/office/drawing/2014/main" id="{AF27FFF2-8504-4E8F-944C-1A35BA8F8F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049"/>
          <a:stretch/>
        </p:blipFill>
        <p:spPr bwMode="auto">
          <a:xfrm>
            <a:off x="4257773" y="1727482"/>
            <a:ext cx="1734868"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C4085E-4F77-4EA9-B250-EC4BC72770E0}"/>
              </a:ext>
            </a:extLst>
          </p:cNvPr>
          <p:cNvSpPr txBox="1"/>
          <p:nvPr/>
        </p:nvSpPr>
        <p:spPr>
          <a:xfrm>
            <a:off x="4585814" y="6434457"/>
            <a:ext cx="1668544" cy="369332"/>
          </a:xfrm>
          <a:prstGeom prst="rect">
            <a:avLst/>
          </a:prstGeom>
          <a:noFill/>
        </p:spPr>
        <p:txBody>
          <a:bodyPr wrap="square" rtlCol="0">
            <a:spAutoFit/>
          </a:bodyPr>
          <a:lstStyle/>
          <a:p>
            <a:r>
              <a:rPr lang="en-US" dirty="0"/>
              <a:t>ERD PLUS </a:t>
            </a:r>
          </a:p>
        </p:txBody>
      </p:sp>
      <p:sp>
        <p:nvSpPr>
          <p:cNvPr id="12" name="TextBox 11">
            <a:extLst>
              <a:ext uri="{FF2B5EF4-FFF2-40B4-BE49-F238E27FC236}">
                <a16:creationId xmlns:a16="http://schemas.microsoft.com/office/drawing/2014/main" id="{740D093E-55B7-48FD-933B-3A67925643AD}"/>
              </a:ext>
            </a:extLst>
          </p:cNvPr>
          <p:cNvSpPr txBox="1"/>
          <p:nvPr/>
        </p:nvSpPr>
        <p:spPr>
          <a:xfrm>
            <a:off x="7844673" y="3833579"/>
            <a:ext cx="1668544" cy="369332"/>
          </a:xfrm>
          <a:prstGeom prst="rect">
            <a:avLst/>
          </a:prstGeom>
          <a:noFill/>
        </p:spPr>
        <p:txBody>
          <a:bodyPr wrap="square" rtlCol="0">
            <a:spAutoFit/>
          </a:bodyPr>
          <a:lstStyle/>
          <a:p>
            <a:r>
              <a:rPr lang="en-US" dirty="0"/>
              <a:t>DRAW.IO </a:t>
            </a:r>
          </a:p>
        </p:txBody>
      </p:sp>
      <p:pic>
        <p:nvPicPr>
          <p:cNvPr id="2052" name="Picture 4" descr="Create Better Wireframes and Prototypes with Moqups">
            <a:extLst>
              <a:ext uri="{FF2B5EF4-FFF2-40B4-BE49-F238E27FC236}">
                <a16:creationId xmlns:a16="http://schemas.microsoft.com/office/drawing/2014/main" id="{06727D5D-8F7F-4219-B62E-191C72D7C2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87" y="460852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527342-DA67-4094-ABFB-EA6710A03583}"/>
              </a:ext>
            </a:extLst>
          </p:cNvPr>
          <p:cNvPicPr>
            <a:picLocks noChangeAspect="1"/>
          </p:cNvPicPr>
          <p:nvPr/>
        </p:nvPicPr>
        <p:blipFill rotWithShape="1">
          <a:blip r:embed="rId7"/>
          <a:srcRect r="18811"/>
          <a:stretch/>
        </p:blipFill>
        <p:spPr>
          <a:xfrm>
            <a:off x="3814975" y="4737751"/>
            <a:ext cx="2868629" cy="1600200"/>
          </a:xfrm>
          <a:prstGeom prst="rect">
            <a:avLst/>
          </a:prstGeom>
        </p:spPr>
      </p:pic>
      <p:sp>
        <p:nvSpPr>
          <p:cNvPr id="16" name="TextBox 15">
            <a:extLst>
              <a:ext uri="{FF2B5EF4-FFF2-40B4-BE49-F238E27FC236}">
                <a16:creationId xmlns:a16="http://schemas.microsoft.com/office/drawing/2014/main" id="{00899138-676A-4FE3-B03D-8BD6AF4B23BC}"/>
              </a:ext>
            </a:extLst>
          </p:cNvPr>
          <p:cNvSpPr txBox="1"/>
          <p:nvPr/>
        </p:nvSpPr>
        <p:spPr>
          <a:xfrm>
            <a:off x="4828095" y="4271913"/>
            <a:ext cx="1668544" cy="369332"/>
          </a:xfrm>
          <a:prstGeom prst="rect">
            <a:avLst/>
          </a:prstGeom>
          <a:noFill/>
        </p:spPr>
        <p:txBody>
          <a:bodyPr wrap="square" rtlCol="0">
            <a:spAutoFit/>
          </a:bodyPr>
          <a:lstStyle/>
          <a:p>
            <a:r>
              <a:rPr lang="en-US" dirty="0"/>
              <a:t>FIGMA </a:t>
            </a:r>
          </a:p>
        </p:txBody>
      </p:sp>
    </p:spTree>
    <p:extLst>
      <p:ext uri="{BB962C8B-B14F-4D97-AF65-F5344CB8AC3E}">
        <p14:creationId xmlns:p14="http://schemas.microsoft.com/office/powerpoint/2010/main" val="322119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4704-4E1D-4709-951C-D937A42B0F0D}"/>
              </a:ext>
            </a:extLst>
          </p:cNvPr>
          <p:cNvSpPr>
            <a:spLocks noGrp="1"/>
          </p:cNvSpPr>
          <p:nvPr>
            <p:ph type="title"/>
          </p:nvPr>
        </p:nvSpPr>
        <p:spPr/>
        <p:txBody>
          <a:bodyPr/>
          <a:lstStyle/>
          <a:p>
            <a:r>
              <a:rPr lang="en-US" dirty="0"/>
              <a:t>TASKS: </a:t>
            </a:r>
          </a:p>
        </p:txBody>
      </p:sp>
      <p:pic>
        <p:nvPicPr>
          <p:cNvPr id="7" name="Picture 2" descr="Bahria University – Official Web Portal">
            <a:extLst>
              <a:ext uri="{FF2B5EF4-FFF2-40B4-BE49-F238E27FC236}">
                <a16:creationId xmlns:a16="http://schemas.microsoft.com/office/drawing/2014/main" id="{C0579062-2785-4503-B2EC-E86C67D20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3"/>
            <a:ext cx="2674723" cy="7277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A052E71-74A5-4D54-BBF6-E6ADB1AA7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6308" y="-62238"/>
            <a:ext cx="1979629" cy="1979629"/>
          </a:xfrm>
          <a:prstGeom prst="rect">
            <a:avLst/>
          </a:prstGeom>
        </p:spPr>
      </p:pic>
      <p:sp>
        <p:nvSpPr>
          <p:cNvPr id="3" name="Rectangle 2">
            <a:extLst>
              <a:ext uri="{FF2B5EF4-FFF2-40B4-BE49-F238E27FC236}">
                <a16:creationId xmlns:a16="http://schemas.microsoft.com/office/drawing/2014/main" id="{847D959D-07E0-40B4-9D09-EFE47B1CF669}"/>
              </a:ext>
            </a:extLst>
          </p:cNvPr>
          <p:cNvSpPr/>
          <p:nvPr/>
        </p:nvSpPr>
        <p:spPr>
          <a:xfrm>
            <a:off x="1251857" y="2093976"/>
            <a:ext cx="8773886" cy="2831544"/>
          </a:xfrm>
          <a:prstGeom prst="rect">
            <a:avLst/>
          </a:prstGeom>
        </p:spPr>
        <p:txBody>
          <a:bodyPr wrap="square">
            <a:spAutoFit/>
          </a:bodyPr>
          <a:lstStyle/>
          <a:p>
            <a:r>
              <a:rPr lang="en-US" dirty="0"/>
              <a:t>Create and Design of your Semester project :</a:t>
            </a:r>
          </a:p>
          <a:p>
            <a:pPr marL="342900" indent="-342900">
              <a:buFont typeface="+mj-lt"/>
              <a:buAutoNum type="arabicPeriod"/>
            </a:pPr>
            <a:r>
              <a:rPr lang="en-US" dirty="0"/>
              <a:t>Use case Diagram</a:t>
            </a:r>
          </a:p>
          <a:p>
            <a:pPr marL="342900" indent="-342900">
              <a:buFont typeface="+mj-lt"/>
              <a:buAutoNum type="arabicPeriod"/>
            </a:pPr>
            <a:r>
              <a:rPr lang="en-US" dirty="0"/>
              <a:t>Sequence Diagram</a:t>
            </a:r>
          </a:p>
          <a:p>
            <a:pPr marL="342900" indent="-342900">
              <a:buFont typeface="+mj-lt"/>
              <a:buAutoNum type="arabicPeriod"/>
            </a:pPr>
            <a:r>
              <a:rPr lang="en-US" dirty="0"/>
              <a:t>ERD Diagram</a:t>
            </a:r>
          </a:p>
          <a:p>
            <a:pPr marL="342900" indent="-342900">
              <a:buFont typeface="+mj-lt"/>
              <a:buAutoNum type="arabicPeriod"/>
            </a:pPr>
            <a:r>
              <a:rPr lang="en-US" dirty="0"/>
              <a:t>DFD Diagram </a:t>
            </a:r>
          </a:p>
          <a:p>
            <a:pPr marL="342900" indent="-342900">
              <a:buFont typeface="+mj-lt"/>
              <a:buAutoNum type="arabicPeriod"/>
            </a:pPr>
            <a:r>
              <a:rPr lang="en-US" dirty="0"/>
              <a:t>prototype designing</a:t>
            </a:r>
          </a:p>
          <a:p>
            <a:r>
              <a:rPr lang="en-US" dirty="0"/>
              <a:t> </a:t>
            </a:r>
          </a:p>
          <a:p>
            <a:r>
              <a:rPr lang="en-US" dirty="0"/>
              <a:t> </a:t>
            </a:r>
          </a:p>
          <a:p>
            <a:endParaRPr lang="en-US" dirty="0"/>
          </a:p>
          <a:p>
            <a:pPr marL="342900" marR="0" lvl="0" indent="-342900">
              <a:spcBef>
                <a:spcPts val="0"/>
              </a:spcBef>
              <a:spcAft>
                <a:spcPts val="0"/>
              </a:spcAft>
              <a:buFont typeface="+mj-lt"/>
              <a:buAutoNum type="arabicPeriod"/>
            </a:pPr>
            <a:endParaRPr lang="en-US" sz="1600" dirty="0">
              <a:effectLst/>
              <a:latin typeface="Candara" panose="020E0502030303020204" pitchFamily="34" charset="0"/>
              <a:ea typeface="STKaiti" panose="02010600040101010101" pitchFamily="2" charset="-122"/>
              <a:cs typeface="Tahoma" panose="020B0604030504040204" pitchFamily="34" charset="0"/>
            </a:endParaRPr>
          </a:p>
        </p:txBody>
      </p:sp>
      <p:pic>
        <p:nvPicPr>
          <p:cNvPr id="8" name="Picture 2" descr="Coming Soon: Balsamiq Wireframes - Balsamiq Company News | Balsamiq">
            <a:extLst>
              <a:ext uri="{FF2B5EF4-FFF2-40B4-BE49-F238E27FC236}">
                <a16:creationId xmlns:a16="http://schemas.microsoft.com/office/drawing/2014/main" id="{5D46DD5E-A714-49B0-98AA-21AD568791D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058300" y="4525518"/>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le:Diagrams.net Logo.svg - Wikipedia">
            <a:extLst>
              <a:ext uri="{FF2B5EF4-FFF2-40B4-BE49-F238E27FC236}">
                <a16:creationId xmlns:a16="http://schemas.microsoft.com/office/drawing/2014/main" id="{A67468C1-66D9-4E69-B6C5-4480A72D3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7752" y="2219662"/>
            <a:ext cx="1655762" cy="1655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Figma - YouTube">
            <a:extLst>
              <a:ext uri="{FF2B5EF4-FFF2-40B4-BE49-F238E27FC236}">
                <a16:creationId xmlns:a16="http://schemas.microsoft.com/office/drawing/2014/main" id="{CDC454C6-4EC4-4E15-B69E-1E21CDA3B9A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049"/>
          <a:stretch/>
        </p:blipFill>
        <p:spPr bwMode="auto">
          <a:xfrm>
            <a:off x="7915497" y="1681831"/>
            <a:ext cx="1734868"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4" descr="Create Better Wireframes and Prototypes with Moqups">
            <a:extLst>
              <a:ext uri="{FF2B5EF4-FFF2-40B4-BE49-F238E27FC236}">
                <a16:creationId xmlns:a16="http://schemas.microsoft.com/office/drawing/2014/main" id="{C7A850D2-C56A-422F-A75E-AEADA0CB05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0604" y="464415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44640D8-01FD-4A0F-AE6D-EF50DE7E8A1F}"/>
              </a:ext>
            </a:extLst>
          </p:cNvPr>
          <p:cNvPicPr>
            <a:picLocks noChangeAspect="1"/>
          </p:cNvPicPr>
          <p:nvPr/>
        </p:nvPicPr>
        <p:blipFill rotWithShape="1">
          <a:blip r:embed="rId8"/>
          <a:srcRect r="18811"/>
          <a:stretch/>
        </p:blipFill>
        <p:spPr>
          <a:xfrm>
            <a:off x="9134649" y="4362787"/>
            <a:ext cx="2868629" cy="1600200"/>
          </a:xfrm>
          <a:prstGeom prst="rect">
            <a:avLst/>
          </a:prstGeom>
        </p:spPr>
      </p:pic>
    </p:spTree>
    <p:extLst>
      <p:ext uri="{BB962C8B-B14F-4D97-AF65-F5344CB8AC3E}">
        <p14:creationId xmlns:p14="http://schemas.microsoft.com/office/powerpoint/2010/main" val="107599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BC14-4C63-4F65-9EBD-6BCD356E4BBE}"/>
              </a:ext>
            </a:extLst>
          </p:cNvPr>
          <p:cNvSpPr>
            <a:spLocks noGrp="1"/>
          </p:cNvSpPr>
          <p:nvPr>
            <p:ph type="title"/>
          </p:nvPr>
        </p:nvSpPr>
        <p:spPr>
          <a:xfrm>
            <a:off x="4114706" y="3633184"/>
            <a:ext cx="10058400" cy="1609344"/>
          </a:xfrm>
        </p:spPr>
        <p:txBody>
          <a:bodyPr>
            <a:normAutofit/>
          </a:bodyPr>
          <a:lstStyle/>
          <a:p>
            <a:r>
              <a:rPr lang="en-US" sz="7200" dirty="0"/>
              <a:t>THANK YOU</a:t>
            </a:r>
          </a:p>
        </p:txBody>
      </p:sp>
      <p:pic>
        <p:nvPicPr>
          <p:cNvPr id="4" name="Picture 2" descr="Bahria University – Official Web Portal">
            <a:extLst>
              <a:ext uri="{FF2B5EF4-FFF2-40B4-BE49-F238E27FC236}">
                <a16:creationId xmlns:a16="http://schemas.microsoft.com/office/drawing/2014/main" id="{557D08FC-BB3A-4B29-A97E-C371B055F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6976" cy="627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F854D7-02E4-4AE9-943F-4A96EEB46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58" y="472690"/>
            <a:ext cx="3850064" cy="3850064"/>
          </a:xfrm>
          <a:prstGeom prst="rect">
            <a:avLst/>
          </a:prstGeom>
        </p:spPr>
      </p:pic>
    </p:spTree>
    <p:extLst>
      <p:ext uri="{BB962C8B-B14F-4D97-AF65-F5344CB8AC3E}">
        <p14:creationId xmlns:p14="http://schemas.microsoft.com/office/powerpoint/2010/main" val="38963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5FF97-D624-45B5-BF1D-AC8E876EF6F6}"/>
              </a:ext>
            </a:extLst>
          </p:cNvPr>
          <p:cNvSpPr>
            <a:spLocks noGrp="1"/>
          </p:cNvSpPr>
          <p:nvPr>
            <p:ph type="title"/>
          </p:nvPr>
        </p:nvSpPr>
        <p:spPr>
          <a:xfrm>
            <a:off x="721056" y="1219923"/>
            <a:ext cx="10058400" cy="326073"/>
          </a:xfrm>
        </p:spPr>
        <p:txBody>
          <a:bodyPr>
            <a:normAutofit fontScale="90000"/>
          </a:bodyPr>
          <a:lstStyle/>
          <a:p>
            <a:r>
              <a:rPr lang="en-US" b="1" dirty="0"/>
              <a:t>UML Designing</a:t>
            </a:r>
            <a:endParaRPr lang="en-US" dirty="0"/>
          </a:p>
        </p:txBody>
      </p:sp>
      <p:sp>
        <p:nvSpPr>
          <p:cNvPr id="4" name="Rectangle 1">
            <a:extLst>
              <a:ext uri="{FF2B5EF4-FFF2-40B4-BE49-F238E27FC236}">
                <a16:creationId xmlns:a16="http://schemas.microsoft.com/office/drawing/2014/main" id="{F7416C3E-3A44-496F-8B38-4D31CFC39D22}"/>
              </a:ext>
            </a:extLst>
          </p:cNvPr>
          <p:cNvSpPr>
            <a:spLocks noGrp="1" noChangeArrowheads="1"/>
          </p:cNvSpPr>
          <p:nvPr>
            <p:ph idx="1"/>
          </p:nvPr>
        </p:nvSpPr>
        <p:spPr bwMode="auto">
          <a:xfrm>
            <a:off x="721056" y="2118849"/>
            <a:ext cx="6396181" cy="3940055"/>
          </a:xfrm>
          <a:prstGeom prst="rect">
            <a:avLst/>
          </a:prstGeom>
          <a:solidFill>
            <a:schemeClr val="bg1"/>
          </a:solidFill>
          <a:ln>
            <a:noFill/>
          </a:ln>
          <a:effectLst/>
        </p:spPr>
        <p:txBody>
          <a:bodyPr vert="horz" wrap="squar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Times New Roman" panose="02020603050405020304" pitchFamily="18" charset="0"/>
                <a:cs typeface="Times New Roman" panose="02020603050405020304" pitchFamily="18" charset="0"/>
              </a:rPr>
              <a:t>Title: </a:t>
            </a:r>
            <a:r>
              <a:rPr lang="en-US" altLang="en-US" dirty="0">
                <a:latin typeface="Times New Roman" panose="02020603050405020304" pitchFamily="18" charset="0"/>
                <a:cs typeface="Times New Roman" panose="02020603050405020304" pitchFamily="18" charset="0"/>
              </a:rPr>
              <a:t>UML Designing - Blueprint for Software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Times New Roman" panose="02020603050405020304" pitchFamily="18" charset="0"/>
                <a:cs typeface="Times New Roman" panose="02020603050405020304" pitchFamily="18" charset="0"/>
              </a:rPr>
              <a:t>Content: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Times New Roman" panose="02020603050405020304" pitchFamily="18" charset="0"/>
                <a:cs typeface="Times New Roman" panose="02020603050405020304" pitchFamily="18" charset="0"/>
              </a:rPr>
              <a:t>Visual Blueprint: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latin typeface="Times New Roman" panose="02020603050405020304" pitchFamily="18" charset="0"/>
                <a:cs typeface="Times New Roman" panose="02020603050405020304" pitchFamily="18" charset="0"/>
              </a:rPr>
              <a:t>UML is like an architectural blueprint for software systems.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Times New Roman" panose="02020603050405020304" pitchFamily="18" charset="0"/>
                <a:cs typeface="Times New Roman" panose="02020603050405020304" pitchFamily="18" charset="0"/>
              </a:rPr>
              <a:t>Diagram Types: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latin typeface="Times New Roman" panose="02020603050405020304" pitchFamily="18" charset="0"/>
                <a:cs typeface="Times New Roman" panose="02020603050405020304" pitchFamily="18" charset="0"/>
              </a:rPr>
              <a:t>Use case, class, sequence diagrams, etc., to depict different aspects.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latin typeface="Times New Roman" panose="02020603050405020304" pitchFamily="18" charset="0"/>
                <a:cs typeface="Times New Roman" panose="02020603050405020304" pitchFamily="18" charset="0"/>
              </a:rPr>
              <a:t>Real-World Analogy:</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latin typeface="Times New Roman" panose="02020603050405020304" pitchFamily="18" charset="0"/>
                <a:cs typeface="Times New Roman" panose="02020603050405020304" pitchFamily="18" charset="0"/>
              </a:rPr>
              <a:t>Just as architects use blueprints to plan buildings, UML helps plan software structures.</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pic>
        <p:nvPicPr>
          <p:cNvPr id="16387" name="Picture 3" descr="All You Need to Know About UML Diagrams: Types and 5+ Examples">
            <a:extLst>
              <a:ext uri="{FF2B5EF4-FFF2-40B4-BE49-F238E27FC236}">
                <a16:creationId xmlns:a16="http://schemas.microsoft.com/office/drawing/2014/main" id="{8E131B87-BC98-450B-9549-5D1449E31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408" y="377072"/>
            <a:ext cx="4166603" cy="2779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389" name="Picture 5" descr="Sequence diagram - Wikipedia">
            <a:extLst>
              <a:ext uri="{FF2B5EF4-FFF2-40B4-BE49-F238E27FC236}">
                <a16:creationId xmlns:a16="http://schemas.microsoft.com/office/drawing/2014/main" id="{1C46BBAE-3D4D-418B-B1ED-109412498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154" y="3701837"/>
            <a:ext cx="3201476" cy="3175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8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4096-D3F4-43A7-AA25-957B5561ED02}"/>
              </a:ext>
            </a:extLst>
          </p:cNvPr>
          <p:cNvSpPr>
            <a:spLocks noGrp="1"/>
          </p:cNvSpPr>
          <p:nvPr>
            <p:ph type="title"/>
          </p:nvPr>
        </p:nvSpPr>
        <p:spPr/>
        <p:txBody>
          <a:bodyPr/>
          <a:lstStyle/>
          <a:p>
            <a:r>
              <a:rPr lang="en-US" dirty="0"/>
              <a:t>USECASE DIAGRAM TERMS</a:t>
            </a:r>
          </a:p>
        </p:txBody>
      </p:sp>
      <p:sp>
        <p:nvSpPr>
          <p:cNvPr id="3" name="Content Placeholder 2">
            <a:extLst>
              <a:ext uri="{FF2B5EF4-FFF2-40B4-BE49-F238E27FC236}">
                <a16:creationId xmlns:a16="http://schemas.microsoft.com/office/drawing/2014/main" id="{0FB2C9DD-5F29-450D-B0C7-3683FA95DA25}"/>
              </a:ext>
            </a:extLst>
          </p:cNvPr>
          <p:cNvSpPr>
            <a:spLocks noGrp="1"/>
          </p:cNvSpPr>
          <p:nvPr>
            <p:ph idx="1"/>
          </p:nvPr>
        </p:nvSpPr>
        <p:spPr/>
        <p:txBody>
          <a:bodyPr>
            <a:normAutofit fontScale="77500" lnSpcReduction="20000"/>
          </a:bodyPr>
          <a:lstStyle/>
          <a:p>
            <a:r>
              <a:rPr lang="en-US" dirty="0"/>
              <a:t>In a use case diagram, the following elements are typically included:</a:t>
            </a:r>
          </a:p>
          <a:p>
            <a:r>
              <a:rPr lang="en-US" b="1" dirty="0"/>
              <a:t>Actors:</a:t>
            </a:r>
            <a:r>
              <a:rPr lang="en-US" dirty="0"/>
              <a:t> Actors represent the external entities (such as users, systems, or other entities) that interact with the system being modeled. Actors are depicted as stick figures or icons.</a:t>
            </a:r>
          </a:p>
          <a:p>
            <a:r>
              <a:rPr lang="en-US" b="1" dirty="0"/>
              <a:t>Use Cases: </a:t>
            </a:r>
            <a:r>
              <a:rPr lang="en-US" dirty="0"/>
              <a:t>Use cases represent the specific functionalities or behaviors of the system. They describe the interactions between actors and the system to achieve a particular goal. Use cases are depicted as ovals.</a:t>
            </a:r>
          </a:p>
          <a:p>
            <a:r>
              <a:rPr lang="en-US" b="1" dirty="0"/>
              <a:t>Relationships:</a:t>
            </a:r>
            <a:r>
              <a:rPr lang="en-US" dirty="0"/>
              <a:t> Relationships show the associations and dependencies between actors and use cases. The main relationship types are:</a:t>
            </a:r>
          </a:p>
          <a:p>
            <a:pPr lvl="1"/>
            <a:r>
              <a:rPr lang="en-US" b="1" dirty="0"/>
              <a:t>Association: </a:t>
            </a:r>
            <a:r>
              <a:rPr lang="en-US" dirty="0"/>
              <a:t>Represents a communication link between an actor and a use case.</a:t>
            </a:r>
          </a:p>
          <a:p>
            <a:pPr lvl="1"/>
            <a:r>
              <a:rPr lang="en-US" b="1" dirty="0"/>
              <a:t>Generalization:</a:t>
            </a:r>
            <a:r>
              <a:rPr lang="en-US" dirty="0"/>
              <a:t> Indicates that one use case is a specialized version of another use case.</a:t>
            </a:r>
          </a:p>
          <a:p>
            <a:pPr lvl="1"/>
            <a:r>
              <a:rPr lang="en-US" b="1" dirty="0"/>
              <a:t>Include: </a:t>
            </a:r>
            <a:r>
              <a:rPr lang="en-US" dirty="0"/>
              <a:t>Denotes that one use case includes the functionality of another use case.</a:t>
            </a:r>
          </a:p>
          <a:p>
            <a:pPr lvl="1"/>
            <a:r>
              <a:rPr lang="en-US" b="1" dirty="0"/>
              <a:t>Extend:</a:t>
            </a:r>
            <a:r>
              <a:rPr lang="en-US" dirty="0"/>
              <a:t> Represents an optional or alternative behavior that can be added to a base use case.</a:t>
            </a:r>
          </a:p>
          <a:p>
            <a:r>
              <a:rPr lang="en-US" b="1" dirty="0"/>
              <a:t>System Boundary: </a:t>
            </a:r>
            <a:r>
              <a:rPr lang="en-US" dirty="0"/>
              <a:t>The system boundary defines the scope of the system being modeled and distinguishes it from the external entities.</a:t>
            </a:r>
          </a:p>
          <a:p>
            <a:r>
              <a:rPr lang="en-US" b="1" dirty="0"/>
              <a:t>Stereotypes: </a:t>
            </a:r>
            <a:r>
              <a:rPr lang="en-US" dirty="0"/>
              <a:t>Stereotypes provide additional information about use cases, actors, or relationships. They are displayed as text in guillemets (&lt;&lt; &gt;&gt;) and can represent different categories or types of elements.</a:t>
            </a:r>
          </a:p>
          <a:p>
            <a:endParaRPr lang="en-US" dirty="0"/>
          </a:p>
        </p:txBody>
      </p:sp>
    </p:spTree>
    <p:extLst>
      <p:ext uri="{BB962C8B-B14F-4D97-AF65-F5344CB8AC3E}">
        <p14:creationId xmlns:p14="http://schemas.microsoft.com/office/powerpoint/2010/main" val="149951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155D-1DD7-4E3E-B5B6-ADC209B128BE}"/>
              </a:ext>
            </a:extLst>
          </p:cNvPr>
          <p:cNvSpPr>
            <a:spLocks noGrp="1"/>
          </p:cNvSpPr>
          <p:nvPr>
            <p:ph type="title"/>
          </p:nvPr>
        </p:nvSpPr>
        <p:spPr/>
        <p:txBody>
          <a:bodyPr/>
          <a:lstStyle/>
          <a:p>
            <a:r>
              <a:rPr lang="en-US" dirty="0"/>
              <a:t>UML TERMS: </a:t>
            </a:r>
          </a:p>
        </p:txBody>
      </p:sp>
      <p:pic>
        <p:nvPicPr>
          <p:cNvPr id="4" name="Content Placeholder 3">
            <a:extLst>
              <a:ext uri="{FF2B5EF4-FFF2-40B4-BE49-F238E27FC236}">
                <a16:creationId xmlns:a16="http://schemas.microsoft.com/office/drawing/2014/main" id="{BEB8AFA2-3D39-4C55-BEFA-BAAE56129FB7}"/>
              </a:ext>
            </a:extLst>
          </p:cNvPr>
          <p:cNvPicPr>
            <a:picLocks noGrp="1" noChangeAspect="1"/>
          </p:cNvPicPr>
          <p:nvPr>
            <p:ph idx="1"/>
          </p:nvPr>
        </p:nvPicPr>
        <p:blipFill>
          <a:blip r:embed="rId2">
            <a:biLevel thresh="75000"/>
          </a:blip>
          <a:stretch>
            <a:fillRect/>
          </a:stretch>
        </p:blipFill>
        <p:spPr>
          <a:xfrm>
            <a:off x="693689" y="2093976"/>
            <a:ext cx="5490295" cy="3389588"/>
          </a:xfrm>
          <a:prstGeom prst="rect">
            <a:avLst/>
          </a:prstGeom>
        </p:spPr>
      </p:pic>
      <p:pic>
        <p:nvPicPr>
          <p:cNvPr id="5" name="Picture 4">
            <a:extLst>
              <a:ext uri="{FF2B5EF4-FFF2-40B4-BE49-F238E27FC236}">
                <a16:creationId xmlns:a16="http://schemas.microsoft.com/office/drawing/2014/main" id="{61B7B4F4-1613-4E1F-BFC8-B9AFFD22235D}"/>
              </a:ext>
            </a:extLst>
          </p:cNvPr>
          <p:cNvPicPr>
            <a:picLocks noChangeAspect="1"/>
          </p:cNvPicPr>
          <p:nvPr/>
        </p:nvPicPr>
        <p:blipFill>
          <a:blip r:embed="rId3">
            <a:biLevel thresh="75000"/>
          </a:blip>
          <a:stretch>
            <a:fillRect/>
          </a:stretch>
        </p:blipFill>
        <p:spPr>
          <a:xfrm>
            <a:off x="6096000" y="2320219"/>
            <a:ext cx="5731544" cy="3746516"/>
          </a:xfrm>
          <a:prstGeom prst="rect">
            <a:avLst/>
          </a:prstGeom>
        </p:spPr>
      </p:pic>
    </p:spTree>
    <p:extLst>
      <p:ext uri="{BB962C8B-B14F-4D97-AF65-F5344CB8AC3E}">
        <p14:creationId xmlns:p14="http://schemas.microsoft.com/office/powerpoint/2010/main" val="207080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AE9E-3D69-4D90-BB61-5C67D099E7A5}"/>
              </a:ext>
            </a:extLst>
          </p:cNvPr>
          <p:cNvSpPr>
            <a:spLocks noGrp="1"/>
          </p:cNvSpPr>
          <p:nvPr>
            <p:ph type="title"/>
          </p:nvPr>
        </p:nvSpPr>
        <p:spPr>
          <a:xfrm>
            <a:off x="360857" y="352558"/>
            <a:ext cx="10058400" cy="449646"/>
          </a:xfrm>
        </p:spPr>
        <p:txBody>
          <a:bodyPr>
            <a:normAutofit fontScale="90000"/>
          </a:bodyPr>
          <a:lstStyle/>
          <a:p>
            <a:r>
              <a:rPr lang="en-US" dirty="0"/>
              <a:t>USECASE DIAGRAM:</a:t>
            </a:r>
          </a:p>
        </p:txBody>
      </p:sp>
      <p:pic>
        <p:nvPicPr>
          <p:cNvPr id="1026" name="Picture 2" descr="UML Use Case Diagram Tutorial | Lucidchart">
            <a:extLst>
              <a:ext uri="{FF2B5EF4-FFF2-40B4-BE49-F238E27FC236}">
                <a16:creationId xmlns:a16="http://schemas.microsoft.com/office/drawing/2014/main" id="{E10D3736-5314-490F-ADB8-2FA790CF7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497" y="1512057"/>
            <a:ext cx="5751442" cy="508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55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66A6-EC58-410C-A2AD-24603DBD547F}"/>
              </a:ext>
            </a:extLst>
          </p:cNvPr>
          <p:cNvSpPr>
            <a:spLocks noGrp="1"/>
          </p:cNvSpPr>
          <p:nvPr>
            <p:ph type="title"/>
          </p:nvPr>
        </p:nvSpPr>
        <p:spPr>
          <a:xfrm>
            <a:off x="205144" y="842441"/>
            <a:ext cx="10058400" cy="201168"/>
          </a:xfrm>
        </p:spPr>
        <p:txBody>
          <a:bodyPr>
            <a:normAutofit fontScale="90000"/>
          </a:bodyPr>
          <a:lstStyle/>
          <a:p>
            <a:r>
              <a:rPr lang="en-US" dirty="0"/>
              <a:t>COMPONENTS OF SEQUENCE DIAGRAM:</a:t>
            </a:r>
            <a:br>
              <a:rPr lang="en-US" dirty="0"/>
            </a:br>
            <a:endParaRPr lang="en-US" dirty="0"/>
          </a:p>
        </p:txBody>
      </p:sp>
      <p:sp>
        <p:nvSpPr>
          <p:cNvPr id="3" name="Content Placeholder 2">
            <a:extLst>
              <a:ext uri="{FF2B5EF4-FFF2-40B4-BE49-F238E27FC236}">
                <a16:creationId xmlns:a16="http://schemas.microsoft.com/office/drawing/2014/main" id="{EAEDE169-6FA0-4E49-B364-C3C9EDB98F5E}"/>
              </a:ext>
            </a:extLst>
          </p:cNvPr>
          <p:cNvSpPr>
            <a:spLocks noGrp="1"/>
          </p:cNvSpPr>
          <p:nvPr>
            <p:ph idx="1"/>
          </p:nvPr>
        </p:nvSpPr>
        <p:spPr>
          <a:xfrm>
            <a:off x="443683" y="1830986"/>
            <a:ext cx="10058400" cy="4050792"/>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In a sequence diagram, the following components are typically included:</a:t>
            </a:r>
          </a:p>
          <a:p>
            <a:r>
              <a:rPr lang="en-US" b="1" dirty="0">
                <a:latin typeface="Times New Roman" panose="02020603050405020304" pitchFamily="18" charset="0"/>
                <a:cs typeface="Times New Roman" panose="02020603050405020304" pitchFamily="18" charset="0"/>
              </a:rPr>
              <a:t>Lifelines:</a:t>
            </a:r>
            <a:r>
              <a:rPr lang="en-US" dirty="0">
                <a:latin typeface="Times New Roman" panose="02020603050405020304" pitchFamily="18" charset="0"/>
                <a:cs typeface="Times New Roman" panose="02020603050405020304" pitchFamily="18" charset="0"/>
              </a:rPr>
              <a:t> Lifelines represent the participants or actors involved in the interaction. They can be objects, entities, or components. Lifelines are depicted as vertical lines.</a:t>
            </a:r>
          </a:p>
          <a:p>
            <a:r>
              <a:rPr lang="en-US" b="1" dirty="0">
                <a:latin typeface="Times New Roman" panose="02020603050405020304" pitchFamily="18" charset="0"/>
                <a:cs typeface="Times New Roman" panose="02020603050405020304" pitchFamily="18" charset="0"/>
              </a:rPr>
              <a:t>Messages: </a:t>
            </a:r>
            <a:r>
              <a:rPr lang="en-US" dirty="0">
                <a:latin typeface="Times New Roman" panose="02020603050405020304" pitchFamily="18" charset="0"/>
                <a:cs typeface="Times New Roman" panose="02020603050405020304" pitchFamily="18" charset="0"/>
              </a:rPr>
              <a:t>Messages represent the communication or interaction between lifelines. They depict the flow of information or actions between lifelines. Messages can be synchronous (indicated by a solid arrow), asynchronous (indicated by a dashed arrow), or self-referential (loopback arrow).</a:t>
            </a:r>
          </a:p>
          <a:p>
            <a:r>
              <a:rPr lang="en-US" b="1" dirty="0">
                <a:latin typeface="Times New Roman" panose="02020603050405020304" pitchFamily="18" charset="0"/>
                <a:cs typeface="Times New Roman" panose="02020603050405020304" pitchFamily="18" charset="0"/>
              </a:rPr>
              <a:t>Activation Boxes: </a:t>
            </a:r>
            <a:r>
              <a:rPr lang="en-US" dirty="0">
                <a:latin typeface="Times New Roman" panose="02020603050405020304" pitchFamily="18" charset="0"/>
                <a:cs typeface="Times New Roman" panose="02020603050405020304" pitchFamily="18" charset="0"/>
              </a:rPr>
              <a:t>Activation boxes represent the period of time during which a lifeline is actively involved in processing a message. They show when a lifeline is executing a particular action or method.</a:t>
            </a:r>
          </a:p>
          <a:p>
            <a:r>
              <a:rPr lang="en-US" b="1" dirty="0">
                <a:latin typeface="Times New Roman" panose="02020603050405020304" pitchFamily="18" charset="0"/>
                <a:cs typeface="Times New Roman" panose="02020603050405020304" pitchFamily="18" charset="0"/>
              </a:rPr>
              <a:t>Return Messages: </a:t>
            </a:r>
            <a:r>
              <a:rPr lang="en-US" dirty="0">
                <a:latin typeface="Times New Roman" panose="02020603050405020304" pitchFamily="18" charset="0"/>
                <a:cs typeface="Times New Roman" panose="02020603050405020304" pitchFamily="18" charset="0"/>
              </a:rPr>
              <a:t>Return messages depict the response or return values sent back from the receiver to the sender after the completion of a method or action.</a:t>
            </a:r>
          </a:p>
          <a:p>
            <a:r>
              <a:rPr lang="en-US" b="1" dirty="0">
                <a:latin typeface="Times New Roman" panose="02020603050405020304" pitchFamily="18" charset="0"/>
                <a:cs typeface="Times New Roman" panose="02020603050405020304" pitchFamily="18" charset="0"/>
              </a:rPr>
              <a:t>Combined Fragments: </a:t>
            </a:r>
            <a:r>
              <a:rPr lang="en-US" dirty="0">
                <a:latin typeface="Times New Roman" panose="02020603050405020304" pitchFamily="18" charset="0"/>
                <a:cs typeface="Times New Roman" panose="02020603050405020304" pitchFamily="18" charset="0"/>
              </a:rPr>
              <a:t>Combined fragments are used to represent conditions or alternative paths in the sequence diagram. They include options, loops, and alternatives, which allow for more complex interactions.</a:t>
            </a:r>
          </a:p>
          <a:p>
            <a:endParaRPr lang="en-US" dirty="0"/>
          </a:p>
        </p:txBody>
      </p:sp>
    </p:spTree>
    <p:extLst>
      <p:ext uri="{BB962C8B-B14F-4D97-AF65-F5344CB8AC3E}">
        <p14:creationId xmlns:p14="http://schemas.microsoft.com/office/powerpoint/2010/main" val="3004801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E74F9-21DF-4D3D-9C2A-9287306933B4}"/>
              </a:ext>
            </a:extLst>
          </p:cNvPr>
          <p:cNvPicPr>
            <a:picLocks noChangeAspect="1"/>
          </p:cNvPicPr>
          <p:nvPr/>
        </p:nvPicPr>
        <p:blipFill>
          <a:blip r:embed="rId2"/>
          <a:stretch>
            <a:fillRect/>
          </a:stretch>
        </p:blipFill>
        <p:spPr>
          <a:xfrm>
            <a:off x="3558208" y="439942"/>
            <a:ext cx="4413164" cy="5978116"/>
          </a:xfrm>
          <a:prstGeom prst="rect">
            <a:avLst/>
          </a:prstGeom>
        </p:spPr>
      </p:pic>
    </p:spTree>
    <p:extLst>
      <p:ext uri="{BB962C8B-B14F-4D97-AF65-F5344CB8AC3E}">
        <p14:creationId xmlns:p14="http://schemas.microsoft.com/office/powerpoint/2010/main" val="822620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1198</TotalTime>
  <Words>1539</Words>
  <Application>Microsoft Office PowerPoint</Application>
  <PresentationFormat>Widescreen</PresentationFormat>
  <Paragraphs>149</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STKaiti</vt:lpstr>
      <vt:lpstr>Arial</vt:lpstr>
      <vt:lpstr>Candara</vt:lpstr>
      <vt:lpstr>Rockwell</vt:lpstr>
      <vt:lpstr>Rockwell Condensed</vt:lpstr>
      <vt:lpstr>Tahoma</vt:lpstr>
      <vt:lpstr>Times New Roman</vt:lpstr>
      <vt:lpstr>Wingdings</vt:lpstr>
      <vt:lpstr>Wood Type</vt:lpstr>
      <vt:lpstr>Computer Fundamental Lab LAB # 05 </vt:lpstr>
      <vt:lpstr>OUTCOMES OF UML Designing | Prototype Designing | Database Designing   </vt:lpstr>
      <vt:lpstr>Introduction: </vt:lpstr>
      <vt:lpstr>UML Designing</vt:lpstr>
      <vt:lpstr>USECASE DIAGRAM TERMS</vt:lpstr>
      <vt:lpstr>UML TERMS: </vt:lpstr>
      <vt:lpstr>USECASE DIAGRAM:</vt:lpstr>
      <vt:lpstr>COMPONENTS OF SEQUENCE DIAGRAM: </vt:lpstr>
      <vt:lpstr>PowerPoint Presentation</vt:lpstr>
      <vt:lpstr>EXPLAINATION WITH SCENERIO</vt:lpstr>
      <vt:lpstr>SEQUENCE DIAGRAM</vt:lpstr>
      <vt:lpstr>UML Example - Class Diagram </vt:lpstr>
      <vt:lpstr>Class diagram of ecommerce scenario</vt:lpstr>
      <vt:lpstr>Components of data flow diagram:</vt:lpstr>
      <vt:lpstr>Data flow diagram:</vt:lpstr>
      <vt:lpstr>Example:</vt:lpstr>
      <vt:lpstr>Database Designing </vt:lpstr>
      <vt:lpstr>Components of erd diagram:</vt:lpstr>
      <vt:lpstr>Database Example - Entity-Relationship Diagram </vt:lpstr>
      <vt:lpstr>EXAMPLE :</vt:lpstr>
      <vt:lpstr>Example:</vt:lpstr>
      <vt:lpstr>Components of er diagram:</vt:lpstr>
      <vt:lpstr>ERDPLUS TOOL</vt:lpstr>
      <vt:lpstr>Example of erd:</vt:lpstr>
      <vt:lpstr>Prototype Designing </vt:lpstr>
      <vt:lpstr>Example of e-learning prototype</vt:lpstr>
      <vt:lpstr>PROTOTYPING TYPES:</vt:lpstr>
      <vt:lpstr>Importance urgency matrix</vt:lpstr>
      <vt:lpstr>Prototype Example - Wireframe </vt:lpstr>
      <vt:lpstr>Benefits and Best Practices </vt:lpstr>
      <vt:lpstr>TOOLS USED:</vt:lpstr>
      <vt:lpstr>TASKS: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18</cp:revision>
  <dcterms:created xsi:type="dcterms:W3CDTF">2023-10-01T03:29:26Z</dcterms:created>
  <dcterms:modified xsi:type="dcterms:W3CDTF">2023-10-09T06:14:34Z</dcterms:modified>
</cp:coreProperties>
</file>